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60"/>
  </p:normalViewPr>
  <p:slideViewPr>
    <p:cSldViewPr snapToGrid="0">
      <p:cViewPr varScale="1">
        <p:scale>
          <a:sx n="50" d="100"/>
          <a:sy n="50" d="100"/>
        </p:scale>
        <p:origin x="62" y="6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27646-278F-FEBA-3639-3744241D6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B8C8DD-ED7A-19ED-94C5-1AA14926DB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D5DE8-5508-63EC-D022-76C03EC7D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FBD93-3CCD-45E1-8A50-2C66B5BDCCF4}" type="datetimeFigureOut">
              <a:rPr lang="en-IN" smtClean="0"/>
              <a:t>30-01-2025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8FA8B-F9CA-CB03-3927-F114593D7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5D586-5BB1-2C13-E698-EC01AA65E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5DBB-4BF9-4F8A-8EBC-394CC1942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0491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F7EDD-6E67-03A4-951F-75CFE2438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BF9001-BDAA-D4EC-FB75-5881E964D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B2248-FD28-99A6-77F8-786766989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FBD93-3CCD-45E1-8A50-2C66B5BDCCF4}" type="datetimeFigureOut">
              <a:rPr lang="en-IN" smtClean="0"/>
              <a:t>30-01-2025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4D5AE-A703-44AB-E76C-856814381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BB15B-86A5-AD22-9C47-DC94DF4E8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5DBB-4BF9-4F8A-8EBC-394CC1942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854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60FA36-E6A2-DCA8-EAEE-787EFD86C5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415297-F5E2-B66C-4942-74249458B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B75E5-2B63-7212-74E2-6AB54A91B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FBD93-3CCD-45E1-8A50-2C66B5BDCCF4}" type="datetimeFigureOut">
              <a:rPr lang="en-IN" smtClean="0"/>
              <a:t>30-01-2025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EB86B-22D9-90E0-69B1-A4668D90C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75C8C-3FC7-E44B-5A1B-C0DE97FAC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5DBB-4BF9-4F8A-8EBC-394CC1942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6640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4603D-F00F-5EB4-69D4-5DFD33927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76CF3-0514-E28E-DCF1-973615AF9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AEF95-E8C1-0715-5727-2D61B61C1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FBD93-3CCD-45E1-8A50-2C66B5BDCCF4}" type="datetimeFigureOut">
              <a:rPr lang="en-IN" smtClean="0"/>
              <a:t>30-01-2025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950FC-C746-4665-78E4-8B7B16A2B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E446B-0938-BEC5-ACDF-F1AB355F5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5DBB-4BF9-4F8A-8EBC-394CC1942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842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15E3B-D6E5-62B5-2A70-0A106AD3E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9BB349-C579-E14F-DD48-FC533607F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5B671-4970-A87C-6F9D-25D25C82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FBD93-3CCD-45E1-8A50-2C66B5BDCCF4}" type="datetimeFigureOut">
              <a:rPr lang="en-IN" smtClean="0"/>
              <a:t>30-01-2025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460DD-2A3A-F612-B294-3D46711A8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7302D-AD48-1207-D3F5-C8745A395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5DBB-4BF9-4F8A-8EBC-394CC1942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2312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5704F-04C6-5FF1-27BB-D245153D5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E839A-57EF-E974-14BF-128E071FF8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B29BD-AE2F-37F7-74F0-9C115F012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6E339-D0F7-1015-6AF4-91BAE1AF9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FBD93-3CCD-45E1-8A50-2C66B5BDCCF4}" type="datetimeFigureOut">
              <a:rPr lang="en-IN" smtClean="0"/>
              <a:t>30-01-2025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D176B7-0D5B-3F42-69AB-92DA9D213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C53FF-7CE2-52E5-82AE-63318D63B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5DBB-4BF9-4F8A-8EBC-394CC1942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392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9844D-B586-277A-25DA-213A465F1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32CFF-841F-2B95-2354-2472AFEEE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8C4375-B09D-E6CB-863A-6F42867D7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2C359E-F28E-9834-EA63-E7B933EEBC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E222C6-19CA-BE0B-F7CC-C8FA1C6A40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EA2BD5-4B00-BDB6-BB8C-3BE921A57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FBD93-3CCD-45E1-8A50-2C66B5BDCCF4}" type="datetimeFigureOut">
              <a:rPr lang="en-IN" smtClean="0"/>
              <a:t>30-01-2025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2A653A-2B42-7CAE-DEE9-5E382ADA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5A414-7EC4-CDAD-FDBD-5C4D64E89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5DBB-4BF9-4F8A-8EBC-394CC1942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40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C00F9-698B-AD9E-A3F8-1B010E3EA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DEAE41-EF09-5F84-2CD6-F852A21D3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FBD93-3CCD-45E1-8A50-2C66B5BDCCF4}" type="datetimeFigureOut">
              <a:rPr lang="en-IN" smtClean="0"/>
              <a:t>30-01-2025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5A4995-FC8E-A229-CE0E-B0A7FB794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314B4-6512-848C-D69E-DF059F734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5DBB-4BF9-4F8A-8EBC-394CC1942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0418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5A05D9-AD5A-985D-9F86-E252C39F4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FBD93-3CCD-45E1-8A50-2C66B5BDCCF4}" type="datetimeFigureOut">
              <a:rPr lang="en-IN" smtClean="0"/>
              <a:t>30-01-2025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434407-0FA2-9469-97D8-B41F7F5D7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0E5B0-A5E2-04F7-8B71-AD80A0B92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5DBB-4BF9-4F8A-8EBC-394CC1942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3012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21477-31C5-25DC-E8A1-6977D00A6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EE268-C21B-A623-0BB9-222150CF7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D3265E-8DE9-E211-AA61-9CD0A91C2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513C44-FCA3-CBC4-E640-0A049FF49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FBD93-3CCD-45E1-8A50-2C66B5BDCCF4}" type="datetimeFigureOut">
              <a:rPr lang="en-IN" smtClean="0"/>
              <a:t>30-01-2025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9BA0E5-0AF6-5A80-8D4E-AE65C669D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8D8F3-A52B-63E0-935D-BBA5F5606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5DBB-4BF9-4F8A-8EBC-394CC1942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259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F2BD5-CD97-8DC8-DB44-DFB2DA6DA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D502F1-EC97-759A-1C42-5D880957E6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C71BB-6A90-084F-62DE-202670415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7F75B-D26E-5E58-99E3-411A2D4D4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FBD93-3CCD-45E1-8A50-2C66B5BDCCF4}" type="datetimeFigureOut">
              <a:rPr lang="en-IN" smtClean="0"/>
              <a:t>30-01-2025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3BD14B-2999-634C-51FB-C790E1613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262D8F-5750-621C-2E56-743928CB7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5DBB-4BF9-4F8A-8EBC-394CC1942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042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17F1D7-98AE-E0C0-6CEA-DD6F090BE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38950-3102-E2C6-12B6-73DC73ABC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B3985-7006-FE5C-5DFD-20D1D9117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FBD93-3CCD-45E1-8A50-2C66B5BDCCF4}" type="datetimeFigureOut">
              <a:rPr lang="en-IN" smtClean="0"/>
              <a:t>30-01-2025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75F51-5ADB-3013-1F48-E972A002DA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8C77B-55D9-EF27-1C76-46D15CB05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45DBB-4BF9-4F8A-8EBC-394CC194241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8252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28F48F7-30CD-069E-4507-A168A9BA99D4}"/>
              </a:ext>
            </a:extLst>
          </p:cNvPr>
          <p:cNvSpPr txBox="1"/>
          <p:nvPr/>
        </p:nvSpPr>
        <p:spPr>
          <a:xfrm>
            <a:off x="160422" y="497669"/>
            <a:ext cx="1004235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Comic Sans MS" panose="030F0702030302020204" pitchFamily="66" charset="0"/>
              </a:rPr>
              <a:t>Introduction</a:t>
            </a:r>
          </a:p>
          <a:p>
            <a:pPr marL="342900" indent="-342900">
              <a:buAutoNum type="arabicPeriod"/>
            </a:pPr>
            <a:r>
              <a:rPr lang="en-US" dirty="0">
                <a:latin typeface="Comic Sans MS" panose="030F0702030302020204" pitchFamily="66" charset="0"/>
              </a:rPr>
              <a:t>Five kingdom system of classification suggested by R.H. Whittaker is not based on</a:t>
            </a:r>
          </a:p>
          <a:p>
            <a:r>
              <a:rPr lang="en-US" dirty="0">
                <a:latin typeface="Comic Sans MS" panose="030F0702030302020204" pitchFamily="66" charset="0"/>
              </a:rPr>
              <a:t>   (a) presence or absence of a well-defined nucleus</a:t>
            </a:r>
          </a:p>
          <a:p>
            <a:r>
              <a:rPr lang="en-US" dirty="0">
                <a:latin typeface="Comic Sans MS" panose="030F0702030302020204" pitchFamily="66" charset="0"/>
              </a:rPr>
              <a:t>   (b) mode of reproduction</a:t>
            </a:r>
          </a:p>
          <a:p>
            <a:r>
              <a:rPr lang="en-US" dirty="0">
                <a:latin typeface="Comic Sans MS" panose="030F0702030302020204" pitchFamily="66" charset="0"/>
              </a:rPr>
              <a:t>   (c) mode of nutrition</a:t>
            </a:r>
          </a:p>
          <a:p>
            <a:r>
              <a:rPr lang="en-US" dirty="0">
                <a:latin typeface="Comic Sans MS" panose="030F0702030302020204" pitchFamily="66" charset="0"/>
              </a:rPr>
              <a:t>   (d) complexity of body organization.                                                 (2014)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2. Maximum nutritional diversity is found in the group</a:t>
            </a:r>
          </a:p>
          <a:p>
            <a:r>
              <a:rPr lang="en-US" dirty="0">
                <a:latin typeface="Comic Sans MS" panose="030F0702030302020204" pitchFamily="66" charset="0"/>
              </a:rPr>
              <a:t>   (a) fungi    (b) animalia   (c) </a:t>
            </a:r>
            <a:r>
              <a:rPr lang="en-US" dirty="0" err="1">
                <a:latin typeface="Comic Sans MS" panose="030F0702030302020204" pitchFamily="66" charset="0"/>
              </a:rPr>
              <a:t>monera</a:t>
            </a:r>
            <a:r>
              <a:rPr lang="en-US" dirty="0">
                <a:latin typeface="Comic Sans MS" panose="030F0702030302020204" pitchFamily="66" charset="0"/>
              </a:rPr>
              <a:t>    (d) plantae.                              (2012)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3. In the five-kingdom classification, Chlamydomonas and Chlorella have been included in</a:t>
            </a:r>
          </a:p>
          <a:p>
            <a:r>
              <a:rPr lang="en-US" dirty="0">
                <a:latin typeface="Comic Sans MS" panose="030F0702030302020204" pitchFamily="66" charset="0"/>
              </a:rPr>
              <a:t>   (a) </a:t>
            </a:r>
            <a:r>
              <a:rPr lang="en-US" dirty="0" err="1">
                <a:latin typeface="Comic Sans MS" panose="030F0702030302020204" pitchFamily="66" charset="0"/>
              </a:rPr>
              <a:t>protista</a:t>
            </a:r>
            <a:r>
              <a:rPr lang="en-US" dirty="0">
                <a:latin typeface="Comic Sans MS" panose="030F0702030302020204" pitchFamily="66" charset="0"/>
              </a:rPr>
              <a:t>  (b) algae   (c) plantae   (d) </a:t>
            </a:r>
            <a:r>
              <a:rPr lang="en-US" dirty="0" err="1">
                <a:latin typeface="Comic Sans MS" panose="030F0702030302020204" pitchFamily="66" charset="0"/>
              </a:rPr>
              <a:t>monera</a:t>
            </a:r>
            <a:r>
              <a:rPr lang="en-US" dirty="0">
                <a:latin typeface="Comic Sans MS" panose="030F0702030302020204" pitchFamily="66" charset="0"/>
              </a:rPr>
              <a:t>.                               (Mains 2012)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4. In which kingdom would you classify the archaea and nitrogen-fixing organisms, if the five-kingdom classification system is used?</a:t>
            </a:r>
          </a:p>
          <a:p>
            <a:r>
              <a:rPr lang="en-US" dirty="0">
                <a:latin typeface="Comic Sans MS" panose="030F0702030302020204" pitchFamily="66" charset="0"/>
              </a:rPr>
              <a:t>   (a) Plantae    (b) Fungi   (c) Protista   (d) Monera                                (2003)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5. In five kingdom system, the main basis classification is </a:t>
            </a:r>
          </a:p>
          <a:p>
            <a:pPr marL="342900" indent="-342900">
              <a:buAutoNum type="alphaLcParenBoth"/>
            </a:pPr>
            <a:r>
              <a:rPr lang="en-US" dirty="0">
                <a:latin typeface="Comic Sans MS" panose="030F0702030302020204" pitchFamily="66" charset="0"/>
              </a:rPr>
              <a:t>structure of nucleus                          (b) mode of nutrition</a:t>
            </a:r>
          </a:p>
          <a:p>
            <a:r>
              <a:rPr lang="en-US" dirty="0">
                <a:latin typeface="Comic Sans MS" panose="030F0702030302020204" pitchFamily="66" charset="0"/>
              </a:rPr>
              <a:t>(c) structure of cell wall                         (d) asexual reproduction.       (2002)</a:t>
            </a:r>
          </a:p>
          <a:p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6621012-649A-16D0-F459-45EFF8654C9F}"/>
              </a:ext>
            </a:extLst>
          </p:cNvPr>
          <p:cNvSpPr/>
          <p:nvPr/>
        </p:nvSpPr>
        <p:spPr>
          <a:xfrm>
            <a:off x="3602656" y="128337"/>
            <a:ext cx="3157889" cy="36933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E60936-0C35-E6A8-9A1D-350D2237F2ED}"/>
              </a:ext>
            </a:extLst>
          </p:cNvPr>
          <p:cNvSpPr txBox="1"/>
          <p:nvPr/>
        </p:nvSpPr>
        <p:spPr>
          <a:xfrm>
            <a:off x="3792755" y="128337"/>
            <a:ext cx="29677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b="1" dirty="0"/>
              <a:t>Biological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2079484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9AEA0-15B2-8CF0-B6AA-B5118C03F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6D7FBE-D25C-ECC0-FE88-887EA8E1C026}"/>
              </a:ext>
            </a:extLst>
          </p:cNvPr>
          <p:cNvSpPr txBox="1"/>
          <p:nvPr/>
        </p:nvSpPr>
        <p:spPr>
          <a:xfrm>
            <a:off x="0" y="197346"/>
            <a:ext cx="11991373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Comic Sans MS" panose="030F0702030302020204" pitchFamily="66" charset="0"/>
              </a:rPr>
              <a:t>42. A few organisms are known to grow and multiply at temperatures of 100-105°C. They belong to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(a) thermophilic </a:t>
            </a:r>
            <a:r>
              <a:rPr lang="en-IN" dirty="0" err="1">
                <a:latin typeface="Comic Sans MS" panose="030F0702030302020204" pitchFamily="66" charset="0"/>
              </a:rPr>
              <a:t>sulfur</a:t>
            </a:r>
            <a:r>
              <a:rPr lang="en-IN" dirty="0">
                <a:latin typeface="Comic Sans MS" panose="030F0702030302020204" pitchFamily="66" charset="0"/>
              </a:rPr>
              <a:t> bacteria                (b) hot spring blue-green algae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(c) methanogenic archaebacteria                (d) marine archaebacteria.                                        (1998)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43. The hereditary material present in the bacterium E.coli is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(a) single-stranded DNA                                 (b) double-stranded DNA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(c) DNA                                                          (d) RNA.                                                               (1997)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44. Azotobacter and Bacillus </a:t>
            </a:r>
            <a:r>
              <a:rPr lang="en-IN" dirty="0" err="1">
                <a:latin typeface="Comic Sans MS" panose="030F0702030302020204" pitchFamily="66" charset="0"/>
              </a:rPr>
              <a:t>polymyxa</a:t>
            </a:r>
            <a:r>
              <a:rPr lang="en-IN" dirty="0">
                <a:latin typeface="Comic Sans MS" panose="030F0702030302020204" pitchFamily="66" charset="0"/>
              </a:rPr>
              <a:t> are the examples of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(a) pathogenic bacteria                                  (b) decomposers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(c) symbiotic N</a:t>
            </a:r>
            <a:r>
              <a:rPr lang="en-IN" baseline="-25000" dirty="0">
                <a:latin typeface="Comic Sans MS" panose="030F0702030302020204" pitchFamily="66" charset="0"/>
              </a:rPr>
              <a:t>2</a:t>
            </a:r>
            <a:r>
              <a:rPr lang="en-IN" dirty="0">
                <a:latin typeface="Comic Sans MS" panose="030F0702030302020204" pitchFamily="66" charset="0"/>
              </a:rPr>
              <a:t> fixer                                    (d) non-symbiotic N</a:t>
            </a:r>
            <a:r>
              <a:rPr lang="en-IN" baseline="-25000" dirty="0">
                <a:latin typeface="Comic Sans MS" panose="030F0702030302020204" pitchFamily="66" charset="0"/>
              </a:rPr>
              <a:t>2</a:t>
            </a:r>
            <a:r>
              <a:rPr lang="en-IN" dirty="0">
                <a:latin typeface="Comic Sans MS" panose="030F0702030302020204" pitchFamily="66" charset="0"/>
              </a:rPr>
              <a:t> fixer.                                    (1996)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45. What are the sex organs provided in some bacteria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 (a) Sex pili                                                        (b) Plasmid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 (c) Circular DNA                                              (d) Gametes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46. Which type of DNA is found in bacteria?                                                                                          (1996)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(a) Circular free DNA                                         (b) Membrane bound DNA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(c) Straight DNA                                                 (d) Helical DNA                                                     (1996)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47. A large number of organic compounds can be decomposed by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(a) Azotobacter                                                 (b) Chemolithotrophs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(c) Mycoplasma                                                 (d) Pseudomonas.                                                       (1995</a:t>
            </a:r>
            <a:r>
              <a:rPr lang="en-IN" dirty="0"/>
              <a:t>)l</a:t>
            </a:r>
          </a:p>
        </p:txBody>
      </p:sp>
    </p:spTree>
    <p:extLst>
      <p:ext uri="{BB962C8B-B14F-4D97-AF65-F5344CB8AC3E}">
        <p14:creationId xmlns:p14="http://schemas.microsoft.com/office/powerpoint/2010/main" val="1383754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853CB-5C52-AAF7-3E0B-138472359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953534-BBA3-4CFE-BF11-32C7C5039D1B}"/>
              </a:ext>
            </a:extLst>
          </p:cNvPr>
          <p:cNvSpPr txBox="1"/>
          <p:nvPr/>
        </p:nvSpPr>
        <p:spPr>
          <a:xfrm>
            <a:off x="0" y="0"/>
            <a:ext cx="1188720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Comic Sans MS" panose="030F0702030302020204" pitchFamily="66" charset="0"/>
              </a:rPr>
              <a:t>48.</a:t>
            </a:r>
            <a:r>
              <a:rPr lang="en-I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N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Many blue‐green algae</a:t>
            </a:r>
            <a:r>
              <a:rPr lang="en-IN" dirty="0">
                <a:latin typeface="Comic Sans MS" panose="030F0702030302020204" pitchFamily="66" charset="0"/>
              </a:rPr>
              <a:t> occur in thermal springs (hot-water springs). The temperature tolerance of these algae has been attributed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(a) mitochondrial structure                   (b) importance of  homopolar bonds in their proteins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(c) cell wall structure                            (d) modern cell organization.                                                                                           .                                                                                                                                                             (1994)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49. Organisms, which fix atmospheric nitrogen in the Gill under the category of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(a) bacteria                                              (b) green algae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(c)fungi                                                    (d) mosses.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                                                                                                                                                              (1994)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50. Transduction in bacteria is mediated by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(a) </a:t>
            </a:r>
            <a:r>
              <a:rPr lang="en-IN" dirty="0" err="1">
                <a:latin typeface="Comic Sans MS" panose="030F0702030302020204" pitchFamily="66" charset="0"/>
              </a:rPr>
              <a:t>pasmid</a:t>
            </a:r>
            <a:r>
              <a:rPr lang="en-IN" dirty="0">
                <a:latin typeface="Comic Sans MS" panose="030F0702030302020204" pitchFamily="66" charset="0"/>
              </a:rPr>
              <a:t> vectors   (b) phage vectors   (c) </a:t>
            </a:r>
            <a:r>
              <a:rPr lang="en-IN" dirty="0" err="1">
                <a:latin typeface="Comic Sans MS" panose="030F0702030302020204" pitchFamily="66" charset="0"/>
              </a:rPr>
              <a:t>cosmids</a:t>
            </a:r>
            <a:r>
              <a:rPr lang="en-IN" dirty="0">
                <a:latin typeface="Comic Sans MS" panose="030F0702030302020204" pitchFamily="66" charset="0"/>
              </a:rPr>
              <a:t>   (d) F-factors.                                                             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                                                                                                                                                       (1994)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51. </a:t>
            </a:r>
            <a:r>
              <a:rPr lang="en-US" dirty="0" err="1">
                <a:latin typeface="Comic Sans MS" panose="030F0702030302020204" pitchFamily="66" charset="0"/>
              </a:rPr>
              <a:t>Genophore</a:t>
            </a:r>
            <a:r>
              <a:rPr lang="en-US" dirty="0">
                <a:latin typeface="Comic Sans MS" panose="030F0702030302020204" pitchFamily="66" charset="0"/>
              </a:rPr>
              <a:t>/bacterial genome or nucleoid is made of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(a) histones and non-histones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(b) RNA and histones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(c) a single double-stranded DNA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(d) a single-stranded DNA.								                                .                                                                                                                                                              (1993)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49517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30CA4-25DF-1A0A-8C8E-C29D18356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1FBAC6-0109-C0FD-3674-CFD73BC22CB8}"/>
              </a:ext>
            </a:extLst>
          </p:cNvPr>
          <p:cNvSpPr txBox="1"/>
          <p:nvPr/>
        </p:nvSpPr>
        <p:spPr>
          <a:xfrm>
            <a:off x="0" y="-92598"/>
            <a:ext cx="12192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>
                <a:latin typeface="Comic Sans MS" panose="030F0702030302020204" pitchFamily="66" charset="0"/>
              </a:rPr>
              <a:t>52. Escherichia coli is used extensively in biological research as it is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(a) easily cultured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(b) easily available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(c) easy to handle                                         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(d) easily multiplied in host									(1993)</a:t>
            </a:r>
          </a:p>
          <a:p>
            <a:r>
              <a:rPr lang="en-US" dirty="0">
                <a:latin typeface="Comic Sans MS" panose="030F0702030302020204" pitchFamily="66" charset="0"/>
              </a:rPr>
              <a:t>.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53. Bacteria lack alternation of generation because there is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 neither syngamy nor reduction division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(b) distinct chromosomes are absent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(c) no conjugation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(d) no exchange of genetic material.							(1992, 1991)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54. Name the organisms that do not derive energy directly or indirectly from the sun.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 Chemosynthetic bacteria      (b) Pathogenic bacteria         (c) Symbiotic bacteria      (d) </a:t>
            </a:r>
            <a:r>
              <a:rPr lang="en-US" dirty="0" err="1">
                <a:latin typeface="Comic Sans MS" panose="030F0702030302020204" pitchFamily="66" charset="0"/>
              </a:rPr>
              <a:t>Mould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	              																						(1991)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55. The main difference in Gram (+)</a:t>
            </a:r>
            <a:r>
              <a:rPr lang="en-US" dirty="0" err="1">
                <a:latin typeface="Comic Sans MS" panose="030F0702030302020204" pitchFamily="66" charset="0"/>
              </a:rPr>
              <a:t>ve</a:t>
            </a:r>
            <a:r>
              <a:rPr lang="en-US" dirty="0">
                <a:latin typeface="Comic Sans MS" panose="030F0702030302020204" pitchFamily="66" charset="0"/>
              </a:rPr>
              <a:t> an Gram(-)</a:t>
            </a:r>
            <a:r>
              <a:rPr lang="en-US" dirty="0" err="1">
                <a:latin typeface="Comic Sans MS" panose="030F0702030302020204" pitchFamily="66" charset="0"/>
              </a:rPr>
              <a:t>ve</a:t>
            </a:r>
            <a:r>
              <a:rPr lang="en-US" dirty="0">
                <a:latin typeface="Comic Sans MS" panose="030F0702030302020204" pitchFamily="66" charset="0"/>
              </a:rPr>
              <a:t> bacteria resides in their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(a) cell wall       (b) cell membrane       (c) cytoplasm     (d) flagella.                                                                     											(1990)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31332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647C1-1627-68C2-A724-23BD46A33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4986B2-F707-8A12-E0B2-A86509DF9C62}"/>
              </a:ext>
            </a:extLst>
          </p:cNvPr>
          <p:cNvSpPr txBox="1"/>
          <p:nvPr/>
        </p:nvSpPr>
        <p:spPr>
          <a:xfrm>
            <a:off x="173620" y="0"/>
            <a:ext cx="1201838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  </a:t>
            </a:r>
            <a:r>
              <a:rPr lang="en-US" sz="2200" b="1" dirty="0">
                <a:latin typeface="Comic Sans MS" panose="030F0702030302020204" pitchFamily="66" charset="0"/>
              </a:rPr>
              <a:t>Kingdom Protista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57. Which of the following is a correct statement?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(a) Cyanobacteria are a group of autotrophic organisms classified under Kingdom Monera.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(b) Bacteria organisms are exclusively heterotrophic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(c) Slime </a:t>
            </a:r>
            <a:r>
              <a:rPr lang="en-US" dirty="0" err="1">
                <a:latin typeface="Comic Sans MS" panose="030F0702030302020204" pitchFamily="66" charset="0"/>
              </a:rPr>
              <a:t>moulds</a:t>
            </a:r>
            <a:r>
              <a:rPr lang="en-US" dirty="0">
                <a:latin typeface="Comic Sans MS" panose="030F0702030302020204" pitchFamily="66" charset="0"/>
              </a:rPr>
              <a:t> are saprophytic organisms classified under Kingdom Monera.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(d) Mycoplasma have DNA, Ribosome, and cell wall						(2022)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56. Which of the following organisms are known as chief producers in the oceans?</a:t>
            </a:r>
          </a:p>
          <a:p>
            <a:r>
              <a:rPr lang="en-US" dirty="0">
                <a:latin typeface="Comic Sans MS" panose="030F0702030302020204" pitchFamily="66" charset="0"/>
              </a:rPr>
              <a:t>   (a) Dinoflagellates	(b) Diatoms	 (c) Cyanobacteria	 (d) Euglenoids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59. Ciliates differ from all other protozoans in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 using flagella for locomotion								(2018)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(b) having a contractile vacuole for removing excess water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(c) using pseudopodia for capturing prey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(d) having two types of nuclei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60. Select the wrong statement									(2018)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(a) The walls of diatoms are easily destructible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(b) Diatomaceous earth is formed by the cell wall of the diatoms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(c) Diatoms are chief producers in the oceans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(d) Diatoms are microscopic and float passively water</a:t>
            </a:r>
            <a:endParaRPr lang="en-IN" dirty="0">
              <a:latin typeface="Comic Sans MS" panose="030F0702030302020204" pitchFamily="66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43586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FA8C6-68DE-597A-0523-0A634D3F2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E8EABA-7D2C-A19D-F817-037A51E214C7}"/>
              </a:ext>
            </a:extLst>
          </p:cNvPr>
          <p:cNvSpPr txBox="1"/>
          <p:nvPr/>
        </p:nvSpPr>
        <p:spPr>
          <a:xfrm>
            <a:off x="100721" y="85490"/>
            <a:ext cx="1161883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61. </a:t>
            </a:r>
            <a:r>
              <a:rPr lang="en-US" dirty="0" err="1">
                <a:latin typeface="Comic Sans MS" panose="030F0702030302020204" pitchFamily="66" charset="0"/>
              </a:rPr>
              <a:t>Chrysophytes</a:t>
            </a:r>
            <a:r>
              <a:rPr lang="en-US" dirty="0">
                <a:latin typeface="Comic Sans MS" panose="030F0702030302020204" pitchFamily="66" charset="0"/>
              </a:rPr>
              <a:t>, Euglenoids, Dinoflagellates and Slime </a:t>
            </a:r>
            <a:r>
              <a:rPr lang="en-US" dirty="0" err="1">
                <a:latin typeface="Comic Sans MS" panose="030F0702030302020204" pitchFamily="66" charset="0"/>
              </a:rPr>
              <a:t>moulds</a:t>
            </a:r>
            <a:r>
              <a:rPr lang="en-US" dirty="0">
                <a:latin typeface="Comic Sans MS" panose="030F0702030302020204" pitchFamily="66" charset="0"/>
              </a:rPr>
              <a:t> are included in the Kingdom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(a) Pungi	 (b) Animalia	(c) Monera	(d) Protista.                </a:t>
            </a:r>
          </a:p>
          <a:p>
            <a:r>
              <a:rPr lang="en-US" dirty="0">
                <a:latin typeface="Comic Sans MS" panose="030F0702030302020204" pitchFamily="66" charset="0"/>
              </a:rPr>
              <a:t>  								       (NEET-1 2016)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62. In which group of organisms the cell walls form two thin overlapping shells which fit together?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 Dinoflagellates	(b) Slime </a:t>
            </a:r>
            <a:r>
              <a:rPr lang="en-US" dirty="0" err="1">
                <a:latin typeface="Comic Sans MS" panose="030F0702030302020204" pitchFamily="66" charset="0"/>
              </a:rPr>
              <a:t>moulds</a:t>
            </a:r>
            <a:r>
              <a:rPr lang="en-US" dirty="0">
                <a:latin typeface="Comic Sans MS" panose="030F0702030302020204" pitchFamily="66" charset="0"/>
              </a:rPr>
              <a:t>	   (c) </a:t>
            </a:r>
            <a:r>
              <a:rPr lang="en-US" dirty="0" err="1">
                <a:latin typeface="Comic Sans MS" panose="030F0702030302020204" pitchFamily="66" charset="0"/>
              </a:rPr>
              <a:t>Chrysophytes</a:t>
            </a:r>
            <a:r>
              <a:rPr lang="en-US" dirty="0">
                <a:latin typeface="Comic Sans MS" panose="030F0702030302020204" pitchFamily="66" charset="0"/>
              </a:rPr>
              <a:t>	 (d) Euglenoids</a:t>
            </a:r>
          </a:p>
          <a:p>
            <a:r>
              <a:rPr lang="en-US" dirty="0">
                <a:latin typeface="Comic Sans MS" panose="030F0702030302020204" pitchFamily="66" charset="0"/>
              </a:rPr>
              <a:t>									            (2015)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63. Which one of the following organisms is not an eukaryote?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(a) Paramecium caudatum	(b) Escherichia coli  </a:t>
            </a:r>
          </a:p>
          <a:p>
            <a:r>
              <a:rPr lang="en-US" dirty="0">
                <a:latin typeface="Comic Sans MS" panose="030F0702030302020204" pitchFamily="66" charset="0"/>
              </a:rPr>
              <a:t>   (c) Euglena </a:t>
            </a:r>
            <a:r>
              <a:rPr lang="en-US" dirty="0" err="1">
                <a:latin typeface="Comic Sans MS" panose="030F0702030302020204" pitchFamily="66" charset="0"/>
              </a:rPr>
              <a:t>viridis</a:t>
            </a:r>
            <a:r>
              <a:rPr lang="en-US" dirty="0">
                <a:latin typeface="Comic Sans MS" panose="030F0702030302020204" pitchFamily="66" charset="0"/>
              </a:rPr>
              <a:t>                       (d) Amoeba proteus	 				                  .                                                                                                                                                  .                                                                                                                                    (2011)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64. Which one of the following is a slime </a:t>
            </a:r>
            <a:r>
              <a:rPr lang="en-US" dirty="0" err="1">
                <a:latin typeface="Comic Sans MS" panose="030F0702030302020204" pitchFamily="66" charset="0"/>
              </a:rPr>
              <a:t>mould</a:t>
            </a:r>
            <a:r>
              <a:rPr lang="en-US" dirty="0">
                <a:latin typeface="Comic Sans MS" panose="030F0702030302020204" pitchFamily="66" charset="0"/>
              </a:rPr>
              <a:t>?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(a) </a:t>
            </a:r>
            <a:r>
              <a:rPr lang="en-US" dirty="0" err="1">
                <a:latin typeface="Comic Sans MS" panose="030F0702030302020204" pitchFamily="66" charset="0"/>
              </a:rPr>
              <a:t>Physarum</a:t>
            </a:r>
            <a:r>
              <a:rPr lang="en-US" dirty="0">
                <a:latin typeface="Comic Sans MS" panose="030F0702030302020204" pitchFamily="66" charset="0"/>
              </a:rPr>
              <a:t> 	(b) Thiobacillus   (c) Anabaena 	(d) Rhizopus		            (2007)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65. Auxospores and hormogonia respectively, are formed by</a:t>
            </a:r>
          </a:p>
          <a:p>
            <a:r>
              <a:rPr lang="en-US" dirty="0">
                <a:latin typeface="Comic Sans MS" panose="030F0702030302020204" pitchFamily="66" charset="0"/>
              </a:rPr>
              <a:t>    a) some diatoms and several cyanobacteria</a:t>
            </a:r>
          </a:p>
          <a:p>
            <a:r>
              <a:rPr lang="en-US" dirty="0">
                <a:latin typeface="Comic Sans MS" panose="030F0702030302020204" pitchFamily="66" charset="0"/>
              </a:rPr>
              <a:t>   (b) some cyanobacteria and many diatoms</a:t>
            </a:r>
          </a:p>
          <a:p>
            <a:r>
              <a:rPr lang="en-US" dirty="0">
                <a:latin typeface="Comic Sans MS" panose="030F0702030302020204" pitchFamily="66" charset="0"/>
              </a:rPr>
              <a:t>   (c) several cyanobacteria and several diatoms</a:t>
            </a:r>
          </a:p>
          <a:p>
            <a:r>
              <a:rPr lang="en-US" dirty="0">
                <a:latin typeface="Comic Sans MS" panose="030F0702030302020204" pitchFamily="66" charset="0"/>
              </a:rPr>
              <a:t>   (d) several diatoms and a few cyanobacteria.					(2005)</a:t>
            </a:r>
            <a:endParaRPr lang="en-IN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767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F4F8A-C65A-6794-BEAF-676A47006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A7D309-1057-0C90-8722-4783E23FE91C}"/>
              </a:ext>
            </a:extLst>
          </p:cNvPr>
          <p:cNvSpPr txBox="1"/>
          <p:nvPr/>
        </p:nvSpPr>
        <p:spPr>
          <a:xfrm>
            <a:off x="0" y="34724"/>
            <a:ext cx="1206082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66. When a fresh-water protozoan possessing a contractile vacuole, is placed in a glass containing marine water, the vacuole will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 increase in number	   (b) disappear	(c) increase in size	(d) decrease in size	(2004)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67 is The chief advantage of </a:t>
            </a:r>
            <a:r>
              <a:rPr lang="en-US" dirty="0" err="1">
                <a:latin typeface="Comic Sans MS" panose="030F0702030302020204" pitchFamily="66" charset="0"/>
              </a:rPr>
              <a:t>encystment</a:t>
            </a:r>
            <a:r>
              <a:rPr lang="en-US" dirty="0">
                <a:latin typeface="Comic Sans MS" panose="030F0702030302020204" pitchFamily="66" charset="0"/>
              </a:rPr>
              <a:t> of an Amoeba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 the ability to survive during adverse physical conditions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(b) the ability to live for some time without ingesting food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(c)  protection from parasites and predators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(d) the chance to get rid of accumulated waste products.				(2003)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68. In which of the following animals dimorphic nucleus is found?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 Amoeba proteus 	(b) </a:t>
            </a:r>
            <a:r>
              <a:rPr lang="en-US" dirty="0" err="1">
                <a:latin typeface="Comic Sans MS" panose="030F0702030302020204" pitchFamily="66" charset="0"/>
              </a:rPr>
              <a:t>Trypanasoma</a:t>
            </a:r>
            <a:r>
              <a:rPr lang="en-US" dirty="0">
                <a:latin typeface="Comic Sans MS" panose="030F0702030302020204" pitchFamily="66" charset="0"/>
              </a:rPr>
              <a:t> gambiense   (c) Plasmodium vivax	(d) Paramecium caudatum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                                                                                                                          </a:t>
            </a:r>
          </a:p>
          <a:p>
            <a:r>
              <a:rPr lang="en-US" dirty="0">
                <a:latin typeface="Comic Sans MS" panose="030F0702030302020204" pitchFamily="66" charset="0"/>
              </a:rPr>
              <a:t>											(2000)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68. In protozoa like Amoeba and Paramecium, the organ for osmoregulation is?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(a)contractile vacuole	         (b) mitochondria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(c)nucleus                             (d) food vacuole.                                                                        (2002)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69. Which of the following organization possesses characteristics of a plant and an animal?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(a) Euglena                  (b) Paramecium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(c) bacteria 	              (d) Mycoplasma								(1995)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3683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AA966-41C6-4398-1543-3AA204776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536C7A-4D03-7061-4183-8A3C08ED98BB}"/>
              </a:ext>
            </a:extLst>
          </p:cNvPr>
          <p:cNvSpPr txBox="1"/>
          <p:nvPr/>
        </p:nvSpPr>
        <p:spPr>
          <a:xfrm>
            <a:off x="-36024" y="146643"/>
            <a:ext cx="12228024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Comic Sans MS" panose="030F0702030302020204" pitchFamily="66" charset="0"/>
              </a:rPr>
              <a:t>71. The function of the contractile vacuole, in protozoa, is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(a) osmoregulation 	(b) reproduction  	(c) locomotion  	(d)digestion of food	 (1995)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72. The protists have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(a) only free nucleic acid aggregates.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(b) membrane-bound nucleoprotein lying embedded in the cytoplasm.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(c) gene containing nucleoproteins condensed together in a loose mass.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(d) nucleoprotein in direct contact with the rest of the cell substance.		             	 (1994)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73. Amoeba and Paramecium osmoregulation occurs through 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(a) pseudopodia     (b) nucleus	(c)contractile vacuole	(d) general surface.	               (1991)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74)Plasmodium, the malarial parasite, belongs to a class </a:t>
            </a:r>
          </a:p>
          <a:p>
            <a:r>
              <a:rPr lang="en-IN" dirty="0">
                <a:latin typeface="Comic Sans MS" panose="030F0702030302020204" pitchFamily="66" charset="0"/>
              </a:rPr>
              <a:t>    (a) </a:t>
            </a:r>
            <a:r>
              <a:rPr lang="en-IN" dirty="0" err="1">
                <a:latin typeface="Comic Sans MS" panose="030F0702030302020204" pitchFamily="66" charset="0"/>
              </a:rPr>
              <a:t>sarcodima</a:t>
            </a:r>
            <a:r>
              <a:rPr lang="en-IN" dirty="0">
                <a:latin typeface="Comic Sans MS" panose="030F0702030302020204" pitchFamily="66" charset="0"/>
              </a:rPr>
              <a:t>    (b) </a:t>
            </a:r>
            <a:r>
              <a:rPr lang="en-IN" dirty="0" err="1">
                <a:latin typeface="Comic Sans MS" panose="030F0702030302020204" pitchFamily="66" charset="0"/>
              </a:rPr>
              <a:t>ciliata</a:t>
            </a:r>
            <a:r>
              <a:rPr lang="en-IN" dirty="0">
                <a:latin typeface="Comic Sans MS" panose="030F0702030302020204" pitchFamily="66" charset="0"/>
              </a:rPr>
              <a:t>   (c) </a:t>
            </a:r>
            <a:r>
              <a:rPr lang="en-IN" dirty="0" err="1">
                <a:latin typeface="Comic Sans MS" panose="030F0702030302020204" pitchFamily="66" charset="0"/>
              </a:rPr>
              <a:t>Sporozoa</a:t>
            </a:r>
            <a:r>
              <a:rPr lang="en-IN" dirty="0">
                <a:latin typeface="Comic Sans MS" panose="030F0702030302020204" pitchFamily="66" charset="0"/>
              </a:rPr>
              <a:t>    d) </a:t>
            </a:r>
            <a:r>
              <a:rPr lang="en-IN" dirty="0" err="1">
                <a:latin typeface="Comic Sans MS" panose="030F0702030302020204" pitchFamily="66" charset="0"/>
              </a:rPr>
              <a:t>dinophyceae</a:t>
            </a:r>
            <a:r>
              <a:rPr lang="en-IN" dirty="0">
                <a:latin typeface="Comic Sans MS" panose="030F0702030302020204" pitchFamily="66" charset="0"/>
              </a:rPr>
              <a:t>.				  (1990)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75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Trypanosoma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belongs to Class 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     (a.)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Sarcodina  </a:t>
            </a:r>
            <a:r>
              <a:rPr lang="en-US" altLang="en-US" sz="1050" dirty="0">
                <a:latin typeface="Comic Sans MS" panose="030F0702030302020204" pitchFamily="66" charset="0"/>
              </a:rPr>
              <a:t>              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Zooflagellata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     (c.)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Ciliata </a:t>
            </a:r>
            <a:r>
              <a:rPr lang="en-US" altLang="en-US" sz="1050" dirty="0">
                <a:latin typeface="Comic Sans MS" panose="030F0702030302020204" pitchFamily="66" charset="0"/>
              </a:rPr>
              <a:t>                         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Sporozoa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                                                                                        (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1989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76.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Which of the following statements is incorrect? 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     (a.)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Yeasts have filamentous bodies with long thread like hyphae. 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     (b.)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Morels and truffles are edible delicacies. 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     (c.)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Claviceps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is a source of many alkaloids and LSD. 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     (d.)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Conidia are produced exogenously and ascospores endogenously.                                 (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NEET 2019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kumimoji="0" lang="en-US" altLang="en-US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                                                         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78143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965CE-CCE9-2EF6-1D55-8CCD3B7C6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image256.png">
            <a:extLst>
              <a:ext uri="{FF2B5EF4-FFF2-40B4-BE49-F238E27FC236}">
                <a16:creationId xmlns:a16="http://schemas.microsoft.com/office/drawing/2014/main" id="{FB377405-4E9B-4D52-F33B-D252A72E37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3968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image250.png">
            <a:extLst>
              <a:ext uri="{FF2B5EF4-FFF2-40B4-BE49-F238E27FC236}">
                <a16:creationId xmlns:a16="http://schemas.microsoft.com/office/drawing/2014/main" id="{06C2F286-6071-93D1-FEA5-0F791D019E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9763"/>
            <a:ext cx="396875" cy="182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image243.png">
            <a:extLst>
              <a:ext uri="{FF2B5EF4-FFF2-40B4-BE49-F238E27FC236}">
                <a16:creationId xmlns:a16="http://schemas.microsoft.com/office/drawing/2014/main" id="{89694ABD-3DF5-C6BF-B308-D9113658E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2325"/>
            <a:ext cx="3968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image267.png">
            <a:extLst>
              <a:ext uri="{FF2B5EF4-FFF2-40B4-BE49-F238E27FC236}">
                <a16:creationId xmlns:a16="http://schemas.microsoft.com/office/drawing/2014/main" id="{EA4D9FA9-D0C9-292F-3B9E-32B8D1E32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482600"/>
            <a:ext cx="403225" cy="17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image246.png">
            <a:extLst>
              <a:ext uri="{FF2B5EF4-FFF2-40B4-BE49-F238E27FC236}">
                <a16:creationId xmlns:a16="http://schemas.microsoft.com/office/drawing/2014/main" id="{E935191F-8BE5-EAFA-C997-1D5FC85BE1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844550"/>
            <a:ext cx="403225" cy="17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image240.png">
            <a:extLst>
              <a:ext uri="{FF2B5EF4-FFF2-40B4-BE49-F238E27FC236}">
                <a16:creationId xmlns:a16="http://schemas.microsoft.com/office/drawing/2014/main" id="{2F9071D9-5396-AD6D-1F69-72BA90D79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847725"/>
            <a:ext cx="403225" cy="17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8">
            <a:extLst>
              <a:ext uri="{FF2B5EF4-FFF2-40B4-BE49-F238E27FC236}">
                <a16:creationId xmlns:a16="http://schemas.microsoft.com/office/drawing/2014/main" id="{BA16A035-D717-4B05-7201-D55945E0F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413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E78F3390-E37D-3A0C-7898-54F46E3D2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413" y="639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53A5C4D5-8D4D-422C-71E2-50B3A8E3C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413" y="827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6E429241-1440-4C79-4144-90FB9B20B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" y="5780971"/>
            <a:ext cx="27122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C5036B-3DC6-1960-85E3-7C0BCB1DD589}"/>
              </a:ext>
            </a:extLst>
          </p:cNvPr>
          <p:cNvSpPr txBox="1"/>
          <p:nvPr/>
        </p:nvSpPr>
        <p:spPr>
          <a:xfrm>
            <a:off x="61595" y="151765"/>
            <a:ext cx="11825605" cy="7659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55">
              <a:lnSpc>
                <a:spcPct val="115000"/>
              </a:lnSpc>
              <a:spcBef>
                <a:spcPts val="920"/>
              </a:spcBef>
            </a:pP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Arial" panose="020B0604020202020204" pitchFamily="34" charset="0"/>
              </a:rPr>
              <a:t>77.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Match column ‐I with column‐ II.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194310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Column‐I                     Column‐II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534035" marR="499745" indent="-342900">
              <a:lnSpc>
                <a:spcPct val="95000"/>
              </a:lnSpc>
              <a:buAutoNum type="alphaUcPeriod"/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Saprophyte           (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Symbiotic association of fungi with plant roots</a:t>
            </a:r>
          </a:p>
          <a:p>
            <a:pPr marL="534035" marR="499745" indent="-342900">
              <a:lnSpc>
                <a:spcPct val="95000"/>
              </a:lnSpc>
              <a:buAutoNum type="alphaUcPeriod"/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B. Parasite           (ii) Decomposition of dead organic materials </a:t>
            </a:r>
          </a:p>
          <a:p>
            <a:pPr marL="534035" marR="499745" indent="-342900">
              <a:lnSpc>
                <a:spcPct val="95000"/>
              </a:lnSpc>
              <a:buAutoNum type="alphaUcPeriod"/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C. Lichens             (iii) Living on living plants or animals</a:t>
            </a:r>
          </a:p>
          <a:p>
            <a:pPr marL="534035" marR="499745" indent="-342900">
              <a:lnSpc>
                <a:spcPct val="95000"/>
              </a:lnSpc>
              <a:buAutoNum type="alphaUcPeriod"/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D. Mycorrhiza      (iv) Symbiotic association of algae and fungi </a:t>
            </a:r>
          </a:p>
          <a:p>
            <a:pPr marL="191135" marR="499745">
              <a:lnSpc>
                <a:spcPct val="9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Choose the correct answer from the options given below.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642620">
              <a:lnSpc>
                <a:spcPct val="115000"/>
              </a:lnSpc>
              <a:spcBef>
                <a:spcPts val="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 B C D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(ii) (iii) (iv) (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(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(ii) (iii) (iv)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(iii) (ii) (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(iv)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(ii) (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(iii) (iv)                                                                                                                    .                         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NEET 201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9)  </a:t>
            </a:r>
          </a:p>
          <a:p>
            <a:pPr marL="97155"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78.Which among the following is not a prokaryote?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Saccharomyces </a:t>
            </a:r>
            <a:r>
              <a:rPr lang="en-IN" i="1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Mycobacterium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Nostoc </a:t>
            </a:r>
            <a:r>
              <a:rPr lang="en-IN" i="1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Oscillatoria          </a:t>
            </a:r>
          </a:p>
          <a:p>
            <a:pPr marL="460375">
              <a:lnSpc>
                <a:spcPct val="115000"/>
              </a:lnSpc>
            </a:pP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NEET 2018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</a:p>
          <a:p>
            <a:pPr marL="460375" marR="1647190" indent="-362585">
              <a:lnSpc>
                <a:spcPct val="96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79.After karyogamy followed by meiosis, spores are produced exogenously in </a:t>
            </a:r>
          </a:p>
          <a:p>
            <a:pPr marL="460375" marR="1647190" indent="-362585">
              <a:lnSpc>
                <a:spcPct val="96000"/>
              </a:lnSpc>
              <a:spcBef>
                <a:spcPts val="895"/>
              </a:spcBef>
            </a:pP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Arial" panose="020B0604020202020204" pitchFamily="34" charset="0"/>
              </a:rPr>
              <a:t>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Neurospora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  <a:spcBef>
                <a:spcPts val="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Alternaria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Agaricus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Saccharomyces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77533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NEET 2018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775335">
              <a:lnSpc>
                <a:spcPct val="115000"/>
              </a:lnSpc>
            </a:pP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IN" dirty="0"/>
          </a:p>
        </p:txBody>
      </p:sp>
      <p:pic>
        <p:nvPicPr>
          <p:cNvPr id="3087" name="image234.png">
            <a:extLst>
              <a:ext uri="{FF2B5EF4-FFF2-40B4-BE49-F238E27FC236}">
                <a16:creationId xmlns:a16="http://schemas.microsoft.com/office/drawing/2014/main" id="{42382325-C535-1ACF-E7AB-29AF9E87D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0342" y="4388618"/>
            <a:ext cx="403225" cy="17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image237.png">
            <a:extLst>
              <a:ext uri="{FF2B5EF4-FFF2-40B4-BE49-F238E27FC236}">
                <a16:creationId xmlns:a16="http://schemas.microsoft.com/office/drawing/2014/main" id="{57758FDA-5B1E-938B-6B51-0FE74130A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6542" y="4388618"/>
            <a:ext cx="396875" cy="17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7">
            <a:extLst>
              <a:ext uri="{FF2B5EF4-FFF2-40B4-BE49-F238E27FC236}">
                <a16:creationId xmlns:a16="http://schemas.microsoft.com/office/drawing/2014/main" id="{F23B137B-556B-420A-185B-406E99125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1" y="4226307"/>
            <a:ext cx="27122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7641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241C1-D264-8A6C-BA0E-35CE874A9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4C5767-C14A-D585-D735-0B71C1DA7C2F}"/>
              </a:ext>
            </a:extLst>
          </p:cNvPr>
          <p:cNvSpPr txBox="1"/>
          <p:nvPr/>
        </p:nvSpPr>
        <p:spPr>
          <a:xfrm>
            <a:off x="-30480" y="152400"/>
            <a:ext cx="11292840" cy="715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55"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80. Which one of the following is wrong for fungi?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are eukaryotic.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All fungi possess a purely cellulosic cell wall.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are heterotrophic.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are both unicellular and multicellular.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77533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NEET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‐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II 2016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97155">
              <a:lnSpc>
                <a:spcPct val="115000"/>
              </a:lnSpc>
              <a:spcBef>
                <a:spcPts val="92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81.Which one of the following statements is wrong?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Eubacteria are also called false bacteria.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Phycomycetes are also called algal fungi.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Cyanobacteria are also called blue‐green algae.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Golden algae are also called desmids.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77533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NEET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‐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 2016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97155">
              <a:lnSpc>
                <a:spcPct val="115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82.One of the major components of cell wall of most fungi is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cellulose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hemicellulose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chitin 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peptidoglycan</a:t>
            </a: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.                                                                   (</a:t>
            </a:r>
            <a:r>
              <a:rPr lang="en-IN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NEET</a:t>
            </a: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‐</a:t>
            </a:r>
            <a:r>
              <a:rPr lang="en-IN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I 2016</a:t>
            </a: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)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775335">
              <a:lnSpc>
                <a:spcPct val="115000"/>
              </a:lnSpc>
            </a:pPr>
            <a:endParaRPr lang="en-IN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460375" marR="734060" indent="-362585">
              <a:lnSpc>
                <a:spcPct val="96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83.The imperfect fungi which are decomposers of litter and help in mineral cycling belong to </a:t>
            </a:r>
          </a:p>
          <a:p>
            <a:pPr marL="460375" marR="734060" indent="-362585">
              <a:lnSpc>
                <a:spcPct val="96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Phycomycetes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Ascomycetes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Deuteromycetes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Basidiomycetes.            </a:t>
            </a:r>
          </a:p>
          <a:p>
            <a:pPr marL="460375" marR="734060" indent="-362585">
              <a:lnSpc>
                <a:spcPct val="96000"/>
              </a:lnSpc>
              <a:spcBef>
                <a:spcPts val="895"/>
              </a:spcBef>
            </a:pP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2015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77533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80025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D21D3-228D-2D7F-A853-5CED4D9EB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3A152C-FDD2-87C3-4192-FA67F34EF809}"/>
              </a:ext>
            </a:extLst>
          </p:cNvPr>
          <p:cNvSpPr txBox="1"/>
          <p:nvPr/>
        </p:nvSpPr>
        <p:spPr>
          <a:xfrm>
            <a:off x="0" y="0"/>
            <a:ext cx="12039600" cy="7102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55">
              <a:lnSpc>
                <a:spcPct val="115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86.Choose the wrong statement.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Morels and truffles are poisonous mushrooms.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Yeast is unicellular and useful in fermentation.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Penicillium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is multicellular and produces antibiotics.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Neurospora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is used in the study of biochemical genetics.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2015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</a:p>
          <a:p>
            <a:pPr marL="97155"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85.Which one of the following matches is correct?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Mucor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Reproduction by Ascomycetes conjugation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Agaricus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Parasitic fungus Basidiomycetes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Phytophthora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Aseptate Basidiomycetes mycelium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Alternaria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Sexual Deuteromycetes reproduction absent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77533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2015 Cancelled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97155">
              <a:lnSpc>
                <a:spcPct val="115000"/>
              </a:lnSpc>
              <a:spcBef>
                <a:spcPts val="915"/>
              </a:spcBef>
            </a:pP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Arial" panose="020B0604020202020204" pitchFamily="34" charset="0"/>
              </a:rPr>
              <a:t>86.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Which one of the following fungi contains hallucinogens?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Morchella esculenta </a:t>
            </a:r>
            <a:r>
              <a:rPr lang="en-IN" i="1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Amanita muscaria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Neurospora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sp. 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Ustilago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sp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2014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endParaRPr lang="en-IN" dirty="0">
              <a:solidFill>
                <a:srgbClr val="00000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97155"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87.Which one of the following is true for fungi?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lack a rigid cell wall.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are heterotrophs.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lack nuclear membrane.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are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phagotrophs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                                                                                (2013)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069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095A7-94EE-AB33-C018-5780485C8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765722-3E00-19D5-72E1-8CE28356DDFC}"/>
              </a:ext>
            </a:extLst>
          </p:cNvPr>
          <p:cNvSpPr txBox="1"/>
          <p:nvPr/>
        </p:nvSpPr>
        <p:spPr>
          <a:xfrm>
            <a:off x="226141" y="147484"/>
            <a:ext cx="1015634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6. In the five-kingdom system of classification, which kingdom out of the following can include blue-green algae, nitrogen-fixing bacteria, and methanogenic archaebacteria?</a:t>
            </a:r>
          </a:p>
          <a:p>
            <a:r>
              <a:rPr lang="en-US" dirty="0">
                <a:latin typeface="Comic Sans MS" panose="030F0702030302020204" pitchFamily="66" charset="0"/>
              </a:rPr>
              <a:t>   (a) Planta     (b) Protista   (c) Monera     (d) Fungi                 (1998)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7. BGA (blue-green algae) are included in which of the following groups?</a:t>
            </a:r>
          </a:p>
          <a:p>
            <a:r>
              <a:rPr lang="en-US" dirty="0">
                <a:latin typeface="Comic Sans MS" panose="030F0702030302020204" pitchFamily="66" charset="0"/>
              </a:rPr>
              <a:t>   (a) Bryophytes   (b) Prokaryotes   (c )Protista  (d) Fungi       (1996)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8. An important criterion for modern-day classification is 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</a:t>
            </a:r>
            <a:r>
              <a:rPr lang="en-IN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resemblances in morphology </a:t>
            </a:r>
            <a:r>
              <a:rPr lang="en-US" dirty="0">
                <a:latin typeface="Comic Sans MS" panose="030F0702030302020204" pitchFamily="66" charset="0"/>
              </a:rPr>
              <a:t>                                                    .  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(b) resemblances in morphology anatomical and physiological traits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(c) breeding habits.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(d) presence or absence of the notochord                                            (1991)</a:t>
            </a:r>
            <a:endParaRPr lang="en-IN" dirty="0">
              <a:latin typeface="Comic Sans MS" panose="030F0702030302020204" pitchFamily="66" charset="0"/>
            </a:endParaRP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9. Given below are two statements: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Statement I: Mycoplasma can pass through a filter of less than 1 micron.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Statement II: Mycoplasma are bacteria with cell wall </a:t>
            </a:r>
          </a:p>
          <a:p>
            <a:r>
              <a:rPr lang="en-US" dirty="0">
                <a:latin typeface="Comic Sans MS" panose="030F0702030302020204" pitchFamily="66" charset="0"/>
              </a:rPr>
              <a:t>   In light of the above statements, choose the most appropriate answer from the options below.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(a) Both Statement I and Statement II are correct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(b) Both Statement I and Statement II are incorrect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(c) Statement I is correct but Statement II is incorrect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(d) Statement I is incorrect but Statement II is correct                          (2022)</a:t>
            </a:r>
            <a:endParaRPr lang="en-IN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1814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BEB9C-895E-56F9-6B5C-B42CD7FA9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1E804E-587A-8686-E720-718EEAF99BCB}"/>
              </a:ext>
            </a:extLst>
          </p:cNvPr>
          <p:cNvSpPr txBox="1"/>
          <p:nvPr/>
        </p:nvSpPr>
        <p:spPr>
          <a:xfrm>
            <a:off x="45720" y="137160"/>
            <a:ext cx="8747760" cy="710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1350" marR="1905" indent="-543560">
              <a:lnSpc>
                <a:spcPct val="96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88.The pathogen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Microsporum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responsible for ringworm disease in humans belongs to the same  kingdom of organisms as that of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  <a:spcBef>
                <a:spcPts val="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Taenia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a tapeworm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Wuchereria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a filarial worm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Rhizopus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a mould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      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Ascaris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, a round worm.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Mains 2011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</a:p>
          <a:p>
            <a:endParaRPr lang="en-IN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9715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89.Single‐celled eukaryotes are included in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protista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fungi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archaea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monera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2010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</a:p>
          <a:p>
            <a:pPr marL="97155"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90.Membrane‐bound organelles are absent in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Saccharomyces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Streptococcus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Chlamydomonas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Plasmodium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2010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97155"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91.Black (stem) rust of wheat is caused by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Alternaria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solani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Ustilago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nuda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Puccinia graminis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Xanthomonas oryzae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Mains 2010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9509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40714-874E-043F-9146-571CF16A3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FC3FF9-2F3A-D4FD-56D4-AD36F9E80153}"/>
              </a:ext>
            </a:extLst>
          </p:cNvPr>
          <p:cNvSpPr txBox="1"/>
          <p:nvPr/>
        </p:nvSpPr>
        <p:spPr>
          <a:xfrm>
            <a:off x="0" y="0"/>
            <a:ext cx="12588240" cy="7023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55"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92.Which one is the wrong pairing for the disease and its causal organism?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Black rust of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wheat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‐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Puccinia graminis </a:t>
            </a:r>
            <a:r>
              <a:rPr lang="en-IN" i="1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Loose smut of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wheat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‐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Ustilago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nuda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Root knot of v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egetables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‐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Meloidogyne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sp.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Late blight of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potato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‐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Alternaria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solani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2009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</a:p>
          <a:p>
            <a:pPr marL="97155">
              <a:lnSpc>
                <a:spcPct val="115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93.Which pair of the following belongs to basidiomycetes?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Puffballs and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Claviceps </a:t>
            </a:r>
            <a:r>
              <a:rPr lang="en-IN" i="1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Peziza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and stink horns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Morchella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and mushrooms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Birds nest fungi and puffballs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2007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endParaRPr lang="en-IN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640715" indent="-543560">
              <a:lnSpc>
                <a:spcPct val="94000"/>
              </a:lnSpc>
              <a:spcBef>
                <a:spcPts val="920"/>
              </a:spcBef>
            </a:pP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94.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Which of the following environmental conditions are essential for optimum growth of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Mucor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on a  piece </a:t>
            </a:r>
          </a:p>
          <a:p>
            <a:pPr marL="640715" indent="-543560">
              <a:lnSpc>
                <a:spcPct val="94000"/>
              </a:lnSpc>
              <a:spcBef>
                <a:spcPts val="92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of bread?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642620">
              <a:lnSpc>
                <a:spcPct val="115000"/>
              </a:lnSpc>
              <a:spcBef>
                <a:spcPts val="19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A. Temperature of about</a:t>
            </a:r>
            <a:r>
              <a:rPr lang="en-IN" baseline="30000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23 C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642620">
              <a:lnSpc>
                <a:spcPct val="115000"/>
              </a:lnSpc>
              <a:spcBef>
                <a:spcPts val="14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B. Temperature of about  5 C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64452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C. Relative humidity of about 5%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642620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D. Relative humidity of about 95%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64198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E. A shady place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64198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F. A brightly illuminated place </a:t>
            </a:r>
            <a:endParaRPr lang="en-IN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64198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-Choose the answer from the following options.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B, C and F only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A, C and E only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A, D and E only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B, D and E only                  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2006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4911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6F01F-7C1D-795B-B35E-28D3AA015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ACB15F-EEEF-0894-0498-B1B3A1B09937}"/>
              </a:ext>
            </a:extLst>
          </p:cNvPr>
          <p:cNvSpPr txBox="1"/>
          <p:nvPr/>
        </p:nvSpPr>
        <p:spPr>
          <a:xfrm>
            <a:off x="0" y="90891"/>
            <a:ext cx="11323320" cy="6767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55">
              <a:lnSpc>
                <a:spcPct val="115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95.Which fungal disease spreads by seed and flowers?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Loose smut of wheat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Corn smut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Covered smut of barley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Soft rot of potato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2002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</a:p>
          <a:p>
            <a:pPr marL="460375" marR="1336675" indent="-362585">
              <a:lnSpc>
                <a:spcPct val="94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96.Which of the following secretes toxins during storage conditions of crop plants?</a:t>
            </a:r>
          </a:p>
          <a:p>
            <a:pPr marL="460375" marR="1336675" indent="-362585">
              <a:lnSpc>
                <a:spcPct val="94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Aspergillus    </a:t>
            </a:r>
            <a:r>
              <a:rPr lang="en-IN" i="1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Penicillium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  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Fusarium </a:t>
            </a:r>
            <a:r>
              <a:rPr lang="en-IN" i="1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Colleto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trichum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       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2002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97155"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97.Black rust of wheat is caused by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Puccinia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Ustilago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Albugo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Phytophthora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                                                                                                             (2000)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97155"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98.Columella is a specialized structure found in the sporangium of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Spirogyra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Ulothrix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Rhizopus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none of these.        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1999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91198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3006C-1A22-0C74-C0C5-5FD2E638D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9758B7-D7AA-31C0-ECB0-D282B92403EE}"/>
              </a:ext>
            </a:extLst>
          </p:cNvPr>
          <p:cNvSpPr txBox="1"/>
          <p:nvPr/>
        </p:nvSpPr>
        <p:spPr>
          <a:xfrm>
            <a:off x="182880" y="243840"/>
            <a:ext cx="12009120" cy="6130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55">
              <a:lnSpc>
                <a:spcPct val="115000"/>
              </a:lnSpc>
              <a:spcBef>
                <a:spcPts val="915"/>
              </a:spcBef>
            </a:pP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99.Puccinia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forms uredia and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telia on wheat leaves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aecia on barberry leaves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pycnia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on barberry leaves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aecia on wheat leaves.    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1998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2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100.Mycorrhiza is correctly described as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parasitic association between roots and some fungi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symbiotic relationship between fungi and roots of some higher plants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symbiosis of algae and fungi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relation of ants with the stem of some trees. </a:t>
            </a:r>
            <a:r>
              <a:rPr lang="en-IN" sz="1800" dirty="0">
                <a:solidFill>
                  <a:srgbClr val="FF1493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101.The black rust of wheat is a fungal disease caused by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Albugo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candida </a:t>
            </a:r>
            <a:r>
              <a:rPr lang="en-IN" i="1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Puccinia graminis tritici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Melampsora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lini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IN" i="1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Claviceps purpurea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1995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102.Select the wrong statement.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Cell wall is present in members of fungi and plantae.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Mushrooms belong to basidiomycetes.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Pseudopodia are locomotory and feeding structures in sporozoans.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     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Mitochondria are the powerhouse of the cell in all kingdoms except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monera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NEET 2018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3861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1574B-1D6C-D9DA-57B2-8D02998E3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77A73E-89FC-3D86-B4C4-2587D89FF024}"/>
              </a:ext>
            </a:extLst>
          </p:cNvPr>
          <p:cNvSpPr txBox="1"/>
          <p:nvPr/>
        </p:nvSpPr>
        <p:spPr>
          <a:xfrm>
            <a:off x="0" y="0"/>
            <a:ext cx="11643360" cy="7101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103.Cell wall is absent in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Mycoplasma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Nostoc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Aspergillus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Funaria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                                                                                            (</a:t>
            </a:r>
            <a:r>
              <a:rPr lang="en-IN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20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15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104.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True nucleus is absent in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Vaucheria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Volvox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Anabaena </a:t>
            </a:r>
            <a:r>
              <a:rPr lang="en-IN" i="1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Mucor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                      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(</a:t>
            </a:r>
            <a:r>
              <a:rPr lang="en-IN" i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2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015 Cancelled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</a:t>
            </a: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105.Nuclear membrane is absent in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Penicillium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Agaricus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Volvox   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Nostoc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2012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106.Absorptive heterotrophic nutrition is exhibited by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algae 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fungi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bryophytes 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pteridophytes.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1990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107.Pick up the wrong statement.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Some fungi are edible.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Nuclear membrane is present in Monera.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Cell wall is absent in Animalia.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Protists have photosynthetic and heterotrophic modes of nutrition.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8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43877-74B0-69C7-8318-121733271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CDEA91-68AA-3A36-7E3C-1F9CC7B691E7}"/>
              </a:ext>
            </a:extLst>
          </p:cNvPr>
          <p:cNvSpPr txBox="1"/>
          <p:nvPr/>
        </p:nvSpPr>
        <p:spPr>
          <a:xfrm>
            <a:off x="213360" y="195279"/>
            <a:ext cx="11521440" cy="6662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0375" marR="1685925" indent="-460375">
              <a:lnSpc>
                <a:spcPct val="96000"/>
              </a:lnSpc>
              <a:spcBef>
                <a:spcPts val="92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108.Which one of the following living organisms completely lacks a cell wall? </a:t>
            </a:r>
          </a:p>
          <a:p>
            <a:pPr marL="460375" marR="1685925" indent="-460375">
              <a:lnSpc>
                <a:spcPct val="96000"/>
              </a:lnSpc>
              <a:spcBef>
                <a:spcPts val="920"/>
              </a:spcBef>
            </a:pP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Arial" panose="020B0604020202020204" pitchFamily="34" charset="0"/>
              </a:rPr>
              <a:t>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Cyanobacteria 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Sea‐fan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Gorgonia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Saccharomyces </a:t>
            </a:r>
            <a:r>
              <a:rPr lang="en-IN" i="1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Blue‐green algae                    				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2014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</a:p>
          <a:p>
            <a:pPr marL="460375">
              <a:lnSpc>
                <a:spcPct val="115000"/>
              </a:lnSpc>
            </a:pP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109.Which of the following is correct about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viroids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have RNA with protein coat.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have free RNA without protein coat.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have DNA with protein coat.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have free DNA without protein coat. 					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NEET-2020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</a:p>
          <a:p>
            <a:pPr marL="460375">
              <a:lnSpc>
                <a:spcPct val="115000"/>
              </a:lnSpc>
            </a:pP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110.Mad cow disease in cattle is caused by an organism which has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inert crystalline structure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abnormally folded protein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free RNA without protein coat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free DNA without protein coat.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77533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										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Odisha NEET 2019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111.Which of the following statements is incorrect?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Prions consist of abnormally folded proteins.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Viroids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lack a protein coat.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Viruses are obligate parasites.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Infective constituent in viruses is the protein coat. 			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NEET 201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9)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32558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CAD6A-5ED6-6326-FF78-B8CCED763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9FADFD-33B3-E62C-DD61-070CD5D39F30}"/>
              </a:ext>
            </a:extLst>
          </p:cNvPr>
          <p:cNvSpPr txBox="1"/>
          <p:nvPr/>
        </p:nvSpPr>
        <p:spPr>
          <a:xfrm>
            <a:off x="0" y="204271"/>
            <a:ext cx="11902440" cy="6449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2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112.Viroids differ from viruses in having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DNA molecules without protein coat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RNA molecules with protein coat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RNA molecules without protein coat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DNA molecules with protein coat.							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NEET 20l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7)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113.Which of the following statements is wrong for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viroids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cause infections.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Their RNA is of high molecular weight.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lack a protein coat.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are smaller than viruses. 							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NEET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‐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 2016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114.Select the wrong statement.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term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ccontagium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vivum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IN" sz="1800" i="1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fluidum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’ was coined by M. W.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Beijerinck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Mosaic disease in tobacco and AIDS in human being are caused by viruses.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viroids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were discovered by D.J.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Ivanowsky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W.M. Stanley showed that viruses could be crystallised. 				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2015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115.Which of the following shows coiled RNA strand and capsomeres?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Polio virus 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Tobacco mosaic virus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Measles virus 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Retrovirus							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2014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51808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EFAE4-8F47-86D5-D428-0362A8C8E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2931E3-06BE-060E-6D7D-26F840F5D1D9}"/>
              </a:ext>
            </a:extLst>
          </p:cNvPr>
          <p:cNvSpPr txBox="1"/>
          <p:nvPr/>
        </p:nvSpPr>
        <p:spPr>
          <a:xfrm>
            <a:off x="0" y="0"/>
            <a:ext cx="11369040" cy="713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92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121.Viruses have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DNA enclosed in a protein coat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prokaryotic nucleus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single chromosome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both DNA and RNA.        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2014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2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122.Which statement is wrong for viruses?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All are parasites.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All of them have helical symmetry.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have ability to synthesize nucleic acids and proteins.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Antibiotics have no effect on them.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2012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641985" marR="3175" indent="-641985">
              <a:lnSpc>
                <a:spcPct val="96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123.Which one single organism or the pair of organisms is correctly assigned to its or their named  taxonomic group?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95000"/>
              </a:lnSpc>
              <a:spcBef>
                <a:spcPts val="1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(a.)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Paramecium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and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Plasmodium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belong to the same kingdom as that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of Penicillium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</a:t>
            </a:r>
          </a:p>
          <a:p>
            <a:pPr marL="460375">
              <a:lnSpc>
                <a:spcPct val="95000"/>
              </a:lnSpc>
              <a:spcBef>
                <a:spcPts val="1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Lichen is a composite organism formed from the symbiotic association of an algae and a  protozoan.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  <a:spcBef>
                <a:spcPts val="4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Yeast used in making bread and beer is a fungus.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(d.)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Nostoc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and 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Anabaena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are examples of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protista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.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2012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124.Virus envelope is known as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capsid 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virion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nucleoprotem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core.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2010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527553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06952-16BF-8B87-BE76-5DD7C3E37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06D7B7-C447-F70E-141D-7A1724C56929}"/>
              </a:ext>
            </a:extLst>
          </p:cNvPr>
          <p:cNvSpPr txBox="1"/>
          <p:nvPr/>
        </p:nvSpPr>
        <p:spPr>
          <a:xfrm>
            <a:off x="0" y="121920"/>
            <a:ext cx="11231880" cy="6445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5795" marR="3810" indent="-645795">
              <a:lnSpc>
                <a:spcPct val="94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123.Given below is the diagram of a bacteriophage. In which one of the options all the four parts A, B, C  and D are correct?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640080">
              <a:lnSpc>
                <a:spcPct val="115000"/>
              </a:lnSpc>
              <a:spcBef>
                <a:spcPts val="14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 B C D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Tail fibres Head Sheath Collar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Sheath Collar Head Tail fibres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Head Sheath Collar Tail fibres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Collar Tail fibres Head Sheath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Mains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10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</a:t>
            </a: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124.T.O. Diener discovered 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free infectious DNA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infectious protein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bacteriophage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free infectious RNA.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2009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</a:p>
          <a:p>
            <a:pPr marL="460375">
              <a:lnSpc>
                <a:spcPct val="115000"/>
              </a:lnSpc>
            </a:pP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 marR="598805" indent="-460375">
              <a:lnSpc>
                <a:spcPct val="94000"/>
              </a:lnSpc>
              <a:spcBef>
                <a:spcPts val="92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125.There exists a close association between the alga and the fungus within a lichen. The fungus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provides protection, anchorage and absorption for the algae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  <a:spcBef>
                <a:spcPts val="5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provides food for the alga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fixes the atmospheric nitrogen for the alga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releases oxygen for the alga.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2005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197686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1C9FE-9B17-EE2B-3CE9-756920558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8F1C3A-1ED3-D01E-4AAB-F2D5778D6E2B}"/>
              </a:ext>
            </a:extLst>
          </p:cNvPr>
          <p:cNvSpPr txBox="1"/>
          <p:nvPr/>
        </p:nvSpPr>
        <p:spPr>
          <a:xfrm>
            <a:off x="0" y="106680"/>
            <a:ext cx="11490960" cy="6981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126.Which of the following statements is not true for retroviruses?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DNA is not present at any stage in the life cycle of retroviruses.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Retroviruses carry gene for RNA‐dependent DNA polymerase.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 genetic material in mature retroviruses is RNA.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Retroviruses are causative agents for certain kinds of cancer in man  .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2004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127.Viruses that infect bacteria multiply and cause their lysis, are called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lysozymes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lipolytic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lytic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lysogenic.                 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2004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 marR="1405255" indent="-460375">
              <a:lnSpc>
                <a:spcPct val="96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128.Lichens are well known combination of an alga and a fungus where fungus has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 saprophytic relationship with the alga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  <a:spcBef>
                <a:spcPts val="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an epiphytic relationship with the alga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 parasitic relationship with alga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 symbiotic relationship with alga.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2004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129.Which one of the following statements about viruses is correct?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Viruses possess their own metabolic system.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All viruses contain both RNA and DNA.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Viruses are obligate parasites.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Nucleic acid of viruses is known as capsid.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     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2003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3589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28582-AE21-3A01-B707-B04AC69D0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ACB007-12FB-CCBA-6929-79198B448ABC}"/>
              </a:ext>
            </a:extLst>
          </p:cNvPr>
          <p:cNvSpPr txBox="1"/>
          <p:nvPr/>
        </p:nvSpPr>
        <p:spPr>
          <a:xfrm>
            <a:off x="171805" y="124715"/>
            <a:ext cx="1164594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10. Match the organisms in column I with habitats in column II.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  Column-I                           Column-II</a:t>
            </a:r>
          </a:p>
          <a:p>
            <a:pPr marL="342900" indent="-342900">
              <a:buAutoNum type="alphaUcPeriod"/>
            </a:pPr>
            <a:r>
              <a:rPr lang="en-US" dirty="0">
                <a:latin typeface="Comic Sans MS" panose="030F0702030302020204" pitchFamily="66" charset="0"/>
              </a:rPr>
              <a:t>Halophiles                              (</a:t>
            </a:r>
            <a:r>
              <a:rPr lang="en-US" dirty="0" err="1">
                <a:latin typeface="Comic Sans MS" panose="030F0702030302020204" pitchFamily="66" charset="0"/>
              </a:rPr>
              <a:t>i</a:t>
            </a:r>
            <a:r>
              <a:rPr lang="en-US" dirty="0">
                <a:latin typeface="Comic Sans MS" panose="030F0702030302020204" pitchFamily="66" charset="0"/>
              </a:rPr>
              <a:t>) Hot springs </a:t>
            </a:r>
          </a:p>
          <a:p>
            <a:r>
              <a:rPr lang="en-US" dirty="0">
                <a:latin typeface="Comic Sans MS" panose="030F0702030302020204" pitchFamily="66" charset="0"/>
              </a:rPr>
              <a:t>B. Thermoacidophiles                  (ii) Aquatic environment</a:t>
            </a:r>
          </a:p>
          <a:p>
            <a:r>
              <a:rPr lang="en-US" dirty="0">
                <a:latin typeface="Comic Sans MS" panose="030F0702030302020204" pitchFamily="66" charset="0"/>
              </a:rPr>
              <a:t>C. Methanogens                          (iii) Guts of ruminants</a:t>
            </a:r>
          </a:p>
          <a:p>
            <a:r>
              <a:rPr lang="en-US" dirty="0">
                <a:latin typeface="Comic Sans MS" panose="030F0702030302020204" pitchFamily="66" charset="0"/>
              </a:rPr>
              <a:t>D. Cyanobacteria                        (iv) Salty area </a:t>
            </a:r>
          </a:p>
          <a:p>
            <a:r>
              <a:rPr lang="en-US" dirty="0">
                <a:latin typeface="Comic Sans MS" panose="030F0702030302020204" pitchFamily="66" charset="0"/>
              </a:rPr>
              <a:t>select the correct answer from the options given below.</a:t>
            </a:r>
          </a:p>
          <a:p>
            <a:pPr marL="342900" indent="-342900">
              <a:buAutoNum type="alphaLcParenBoth"/>
            </a:pPr>
            <a:r>
              <a:rPr lang="en-US" dirty="0">
                <a:latin typeface="Comic Sans MS" panose="030F0702030302020204" pitchFamily="66" charset="0"/>
              </a:rPr>
              <a:t>A-(iv), B-(</a:t>
            </a:r>
            <a:r>
              <a:rPr lang="en-US" dirty="0" err="1">
                <a:latin typeface="Comic Sans MS" panose="030F0702030302020204" pitchFamily="66" charset="0"/>
              </a:rPr>
              <a:t>i</a:t>
            </a:r>
            <a:r>
              <a:rPr lang="en-US" dirty="0">
                <a:latin typeface="Comic Sans MS" panose="030F0702030302020204" pitchFamily="66" charset="0"/>
              </a:rPr>
              <a:t>), C-(iii), D-(ii)                 (b) A-(</a:t>
            </a:r>
            <a:r>
              <a:rPr lang="en-US" dirty="0" err="1">
                <a:latin typeface="Comic Sans MS" panose="030F0702030302020204" pitchFamily="66" charset="0"/>
              </a:rPr>
              <a:t>i</a:t>
            </a:r>
            <a:r>
              <a:rPr lang="en-US" dirty="0">
                <a:latin typeface="Comic Sans MS" panose="030F0702030302020204" pitchFamily="66" charset="0"/>
              </a:rPr>
              <a:t>), B-(ii), C-(iii), D-(iv)</a:t>
            </a:r>
          </a:p>
          <a:p>
            <a:r>
              <a:rPr lang="en-US" dirty="0">
                <a:latin typeface="Comic Sans MS" panose="030F0702030302020204" pitchFamily="66" charset="0"/>
              </a:rPr>
              <a:t>(c) A-(iii), B-(iv), C-(ii), D-(</a:t>
            </a:r>
            <a:r>
              <a:rPr lang="en-US" dirty="0" err="1">
                <a:latin typeface="Comic Sans MS" panose="030F0702030302020204" pitchFamily="66" charset="0"/>
              </a:rPr>
              <a:t>i</a:t>
            </a:r>
            <a:r>
              <a:rPr lang="en-US" dirty="0">
                <a:latin typeface="Comic Sans MS" panose="030F0702030302020204" pitchFamily="66" charset="0"/>
              </a:rPr>
              <a:t>)                  (d) A-(ii), B-(iv), C-(iii), D-(</a:t>
            </a:r>
            <a:r>
              <a:rPr lang="en-US" dirty="0" err="1">
                <a:latin typeface="Comic Sans MS" panose="030F0702030302020204" pitchFamily="66" charset="0"/>
              </a:rPr>
              <a:t>i</a:t>
            </a:r>
            <a:r>
              <a:rPr lang="en-US" dirty="0">
                <a:latin typeface="Comic Sans MS" panose="030F0702030302020204" pitchFamily="66" charset="0"/>
              </a:rPr>
              <a:t>)            (Odisha NEET 2019)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11. Which of the following are found in extreme saline conditions?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(a) Eubacteria    (b) Cyanobacteria     (c) Mycobacteria   (d) Archaebacteria         (2017)</a:t>
            </a:r>
          </a:p>
          <a:p>
            <a:r>
              <a:rPr lang="en-US" dirty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12. Which among the following are the smallest living cells, known without a definite cell wall, pathogenic to plants as well as animals, and can survive without oxygen? 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(a) Pseudomonas      (b) Mycoplasma     (c)Nostoc     (d) Bacillus                              (2017)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13. Which of the following components provides a sticky character to the bacterial cell?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 Nuclear membrane   (b) Plasma membrane   (c) Glycocalyx     (d) Cell wall        (2017)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14.</a:t>
            </a:r>
            <a:r>
              <a:rPr lang="en-IN" dirty="0">
                <a:latin typeface="Comic Sans MS" panose="030F0702030302020204" pitchFamily="66" charset="0"/>
              </a:rPr>
              <a:t> DNA replication in bacteria occurs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(a) within nucleolus                   (b) prior to fission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(c) just before transcription     (d) during the S phase.                                                      (2017)</a:t>
            </a:r>
          </a:p>
        </p:txBody>
      </p:sp>
    </p:spTree>
    <p:extLst>
      <p:ext uri="{BB962C8B-B14F-4D97-AF65-F5344CB8AC3E}">
        <p14:creationId xmlns:p14="http://schemas.microsoft.com/office/powerpoint/2010/main" val="33546299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C4B0D-642E-52F8-87E7-11F72CA80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907E1B-4169-4743-94ED-6BDAA4F78E7F}"/>
              </a:ext>
            </a:extLst>
          </p:cNvPr>
          <p:cNvSpPr txBox="1"/>
          <p:nvPr/>
        </p:nvSpPr>
        <p:spPr>
          <a:xfrm>
            <a:off x="0" y="27412"/>
            <a:ext cx="12573000" cy="6830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127.Tobacco mosaic virus is a tubular filament of size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300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×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10 nm 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300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×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5 nm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300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×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20 nm 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700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Noto Sans Symbols"/>
                <a:cs typeface="Noto Sans Symbols"/>
              </a:rPr>
              <a:t> ×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30nm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2003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</a:p>
          <a:p>
            <a:pPr marL="460375">
              <a:lnSpc>
                <a:spcPct val="115000"/>
              </a:lnSpc>
            </a:pP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128.Viruses are no more ('alive” than isolated chromosomes because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  <a:spcBef>
                <a:spcPts val="1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require both RNA and DNA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both need food molecules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both require oxygen for respiration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both require the environment of a cell to replicate.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2003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129.Cauliflower mosaic virus contains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ss RNA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ds RNA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ds DNA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ss DNA.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2001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2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130.Viruses possess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ribosomes to synthesize protein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organelle for its vital mechanism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either DNA or RNA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none of these.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1997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</a:t>
            </a:r>
          </a:p>
          <a:p>
            <a:pPr marL="460375">
              <a:lnSpc>
                <a:spcPct val="115000"/>
              </a:lnSpc>
            </a:pPr>
            <a:endParaRPr lang="en-IN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131. Most of the lichens consists of 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(a)green algae and ascomycetes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(b) blue green algae and basidiomycetes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(c)brown algae with higher plants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(D) red algae and ascomycetes                                                                                  (1997)</a:t>
            </a:r>
          </a:p>
        </p:txBody>
      </p:sp>
    </p:spTree>
    <p:extLst>
      <p:ext uri="{BB962C8B-B14F-4D97-AF65-F5344CB8AC3E}">
        <p14:creationId xmlns:p14="http://schemas.microsoft.com/office/powerpoint/2010/main" val="30326330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9EA05-495B-EE06-E077-4983484AA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30EB37-9B00-E6B2-19A3-F42005EFD110}"/>
              </a:ext>
            </a:extLst>
          </p:cNvPr>
          <p:cNvSpPr txBox="1"/>
          <p:nvPr/>
        </p:nvSpPr>
        <p:spPr>
          <a:xfrm>
            <a:off x="0" y="0"/>
            <a:ext cx="12496800" cy="6911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89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132.What is the genetic material in influenza virus?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Double helical DNA 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RNA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Single helix DNA  </a:t>
            </a:r>
            <a:r>
              <a:rPr lang="en-IN" dirty="0">
                <a:latin typeface="Comic Sans MS" panose="030F0702030302020204" pitchFamily="66" charset="0"/>
                <a:ea typeface="Times New Roman" panose="02020603050405020304" pitchFamily="18" charset="0"/>
              </a:rPr>
              <a:t>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None of these.                                                                     </a:t>
            </a: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(1996) </a:t>
            </a:r>
            <a:endParaRPr lang="en-IN" sz="1800" dirty="0">
              <a:solidFill>
                <a:srgbClr val="0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133. Which one of the following statement about lichens is wrong? </a:t>
            </a: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These grow very rapidly (2 cm per day). </a:t>
            </a: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       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They show fungal and algal symbiotic relationships.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       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Some of its species are eaten by reindeers.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       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These are pollution indicators.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1996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134.The tailed bacteriophages are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motile on surface of bacteria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non‐motile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motile on surface of plant leaves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actively motile in water.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1995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15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135.Tobacco mosaic virus (TMV) genes are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single stranded RNA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double stranded DNA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proteinaceous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double stranded RNA.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1994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809453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83CA4-01C3-A417-38FA-5C104A246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9C03C6-ABC4-21D5-8C63-D8B28BD1CA19}"/>
              </a:ext>
            </a:extLst>
          </p:cNvPr>
          <p:cNvSpPr txBox="1"/>
          <p:nvPr/>
        </p:nvSpPr>
        <p:spPr>
          <a:xfrm>
            <a:off x="106680" y="182880"/>
            <a:ext cx="11811000" cy="3683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</a:pP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Arial" panose="020B0604020202020204" pitchFamily="34" charset="0"/>
              </a:rPr>
              <a:t>136.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Organisms which are indicator of SO</a:t>
            </a:r>
            <a:r>
              <a:rPr lang="en-IN" sz="1800" baseline="-25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pollution of air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mosses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lichens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mushrooms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puffballs.                                    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1992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spcBef>
                <a:spcPts val="970"/>
              </a:spcBef>
            </a:pPr>
            <a:r>
              <a:rPr lang="en-IN" dirty="0">
                <a:solidFill>
                  <a:srgbClr val="000000"/>
                </a:solidFill>
                <a:latin typeface="Comic Sans MS" panose="030F0702030302020204" pitchFamily="66" charset="0"/>
                <a:ea typeface="Arial" panose="020B0604020202020204" pitchFamily="34" charset="0"/>
              </a:rPr>
              <a:t>137.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Lichens indicate SO</a:t>
            </a:r>
            <a:r>
              <a:rPr lang="en-IN" sz="1800" baseline="-25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pollution because they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(a.)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show association between algae and fungi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(b.)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grow faster than others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  <a:spcBef>
                <a:spcPts val="40"/>
              </a:spcBef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are sensitive to SO</a:t>
            </a:r>
            <a:r>
              <a:rPr lang="en-IN" sz="1800" baseline="-25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pPr marL="460375">
              <a:lnSpc>
                <a:spcPct val="115000"/>
              </a:lnSpc>
            </a:pP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(d.)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flourish in SO</a:t>
            </a:r>
            <a:r>
              <a:rPr lang="en-IN" sz="1800" baseline="-250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2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rich environment.                                                                                     (</a:t>
            </a:r>
            <a:r>
              <a:rPr lang="en-IN" sz="1800" i="1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1989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) </a:t>
            </a:r>
            <a:endParaRPr lang="en-IN" sz="1800" dirty="0">
              <a:effectLst/>
              <a:latin typeface="Comic Sans MS" panose="030F0702030302020204" pitchFamily="66" charset="0"/>
              <a:ea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07312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6C1E4-D789-89EB-1F4D-B21757BBF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52573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23B61-3CFE-946D-D00A-6878BA3AC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04321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B6CB2-2063-E752-2F97-8E1B1A2DA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38095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50E3C-F41F-B87D-A93A-6C4F824A8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7589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80B73-D719-BC87-6EC5-3E9069D5C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7B517F-B3C5-AD8A-C291-CEDBA45A0B30}"/>
              </a:ext>
            </a:extLst>
          </p:cNvPr>
          <p:cNvSpPr txBox="1"/>
          <p:nvPr/>
        </p:nvSpPr>
        <p:spPr>
          <a:xfrm>
            <a:off x="0" y="68826"/>
            <a:ext cx="107958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Comic Sans MS" panose="030F0702030302020204" pitchFamily="66" charset="0"/>
              </a:rPr>
              <a:t>15. Methanogens belong to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(a) Eubacteria             (b) Archaebacteria  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(c) Dinoflagellates     (d) Slime moulds.                                                (NEET-II 2016)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16. The primitive prokaryotes responsible for the production of biogas from the dung of ruminant animals, include the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(a) methanogens      (b) eubacteria   (c) halophiles   (d) thermoacidophiles.        (NEET-I 2016)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17. Archaebacteria differ from eubacteria in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(a)cell membrane structure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(b) mode of nutrition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(c) cell shape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(d) mode of reproduction                                                                          (2014)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18. Which of the following are likely to be present in deep sea water?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(a) Blue-green algae        (b)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Saprophytic fungi </a:t>
            </a:r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     (c) Archaebacteria         (d) Eubacteria                                                    (2013)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19. Pigments containing some cyanobacteria are membranous extensions in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(a) pneumatophores      (b) chromatophores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(c) </a:t>
            </a:r>
            <a:r>
              <a:rPr lang="en-IN" dirty="0" err="1">
                <a:latin typeface="Comic Sans MS" panose="030F0702030302020204" pitchFamily="66" charset="0"/>
              </a:rPr>
              <a:t>heterocysts</a:t>
            </a:r>
            <a:r>
              <a:rPr lang="en-IN" dirty="0">
                <a:latin typeface="Comic Sans MS" panose="030F0702030302020204" pitchFamily="66" charset="0"/>
              </a:rPr>
              <a:t>                (d)basal bodies                                                 (2013)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08216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FD88-9D13-50B6-617A-AE9BC4B4A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9D6EFD-0A67-293E-2816-789C8FE11248}"/>
              </a:ext>
            </a:extLst>
          </p:cNvPr>
          <p:cNvSpPr txBox="1"/>
          <p:nvPr/>
        </p:nvSpPr>
        <p:spPr>
          <a:xfrm>
            <a:off x="0" y="2308324"/>
            <a:ext cx="1131692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Comic Sans MS" panose="030F0702030302020204" pitchFamily="66" charset="0"/>
              </a:rPr>
              <a:t>22.In Eubacteria, a cellular component that resembles eukaryotic cell is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(a) plasma membrane         (b) nucleus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(c) ribosomes                     (d) cell wall.                                         (2011)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23. Some </a:t>
            </a:r>
            <a:r>
              <a:rPr lang="en-IN" dirty="0" err="1">
                <a:latin typeface="Comic Sans MS" panose="030F0702030302020204" pitchFamily="66" charset="0"/>
              </a:rPr>
              <a:t>hyperthermophilic</a:t>
            </a:r>
            <a:r>
              <a:rPr lang="en-IN" dirty="0">
                <a:latin typeface="Comic Sans MS" panose="030F0702030302020204" pitchFamily="66" charset="0"/>
              </a:rPr>
              <a:t> organisms that grow in highly acidic (pH 2) habitats belong to the two groups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(a) eubacteria and archaea    </a:t>
            </a:r>
          </a:p>
          <a:p>
            <a:r>
              <a:rPr lang="en-IN" dirty="0">
                <a:latin typeface="Comic Sans MS" panose="030F0702030302020204" pitchFamily="66" charset="0"/>
              </a:rPr>
              <a:t>    (b) cyanobacteria and diatoms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(c) protists and mosses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(d) liverworts and yeasts.                                                                  (2010)</a:t>
            </a:r>
          </a:p>
          <a:p>
            <a:endParaRPr lang="en-IN" dirty="0"/>
          </a:p>
          <a:p>
            <a:r>
              <a:rPr lang="en-US" dirty="0">
                <a:latin typeface="Comic Sans MS" panose="030F0702030302020204" pitchFamily="66" charset="0"/>
              </a:rPr>
              <a:t>24. Bacterial leaf blight of rice is caused by a species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(a) Alternaria     (b) Erwinia     (c) Xanthomonas      (d) Pseudomonas.                        (2008)</a:t>
            </a:r>
          </a:p>
          <a:p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EB8DDB-E60A-1C30-E749-D3E74D5DBFC5}"/>
              </a:ext>
            </a:extLst>
          </p:cNvPr>
          <p:cNvSpPr txBox="1"/>
          <p:nvPr/>
        </p:nvSpPr>
        <p:spPr>
          <a:xfrm>
            <a:off x="0" y="0"/>
            <a:ext cx="90456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Comic Sans MS" panose="030F0702030302020204" pitchFamily="66" charset="0"/>
              </a:rPr>
              <a:t>20. The cyanobacteria are also referred to as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(a) protists              (b) golden algae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(c) slime moulds      (d) blue-green algae.                                  (2012)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21. The most abundant prokaryotes helpful to humans in making curd from milk and in production of antibiotics are the ones categorized as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(a) cyanobacteria                          (b) archaebacteria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(c) chemosynthetic autotrophs    (d) heterotrophic bacteria.            (2012)</a:t>
            </a:r>
          </a:p>
        </p:txBody>
      </p:sp>
    </p:spTree>
    <p:extLst>
      <p:ext uri="{BB962C8B-B14F-4D97-AF65-F5344CB8AC3E}">
        <p14:creationId xmlns:p14="http://schemas.microsoft.com/office/powerpoint/2010/main" val="3432806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87158-6945-69C7-9C8A-49BAD2479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BD24B8-6D52-85A9-D07A-5EC16B63DB1D}"/>
              </a:ext>
            </a:extLst>
          </p:cNvPr>
          <p:cNvSpPr txBox="1"/>
          <p:nvPr/>
        </p:nvSpPr>
        <p:spPr>
          <a:xfrm>
            <a:off x="-1" y="0"/>
            <a:ext cx="12049247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Comic Sans MS" panose="030F0702030302020204" pitchFamily="66" charset="0"/>
              </a:rPr>
              <a:t>25. Select the correct combination of the statements regarding the characteristics of certain organisms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      (</a:t>
            </a:r>
            <a:r>
              <a:rPr lang="en-IN" dirty="0" err="1">
                <a:latin typeface="Comic Sans MS" panose="030F0702030302020204" pitchFamily="66" charset="0"/>
              </a:rPr>
              <a:t>i</a:t>
            </a:r>
            <a:r>
              <a:rPr lang="en-IN" dirty="0">
                <a:latin typeface="Comic Sans MS" panose="030F0702030302020204" pitchFamily="66" charset="0"/>
              </a:rPr>
              <a:t>) Methanogens are archaebacteria that produce methane in marshy areas,</a:t>
            </a:r>
          </a:p>
          <a:p>
            <a:r>
              <a:rPr lang="en-IN" dirty="0">
                <a:latin typeface="Comic Sans MS" panose="030F0702030302020204" pitchFamily="66" charset="0"/>
              </a:rPr>
              <a:t> </a:t>
            </a:r>
            <a:r>
              <a:rPr lang="en-US" dirty="0">
                <a:latin typeface="Comic Sans MS" panose="030F0702030302020204" pitchFamily="66" charset="0"/>
              </a:rPr>
              <a:t>            (ii) Nostoc is a filamentous blue-green alga that fixes atmospheric nitrogen.                      (Mains 2010)</a:t>
            </a:r>
            <a:r>
              <a:rPr lang="en-IN" dirty="0">
                <a:latin typeface="Comic Sans MS" panose="030F0702030302020204" pitchFamily="66" charset="0"/>
              </a:rPr>
              <a:t> 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             (iii) Chemosynthetic autotrophic bacteria synthesize cellulose from glucose.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      (iv) Mycoplasma lack a cell wall and can survive without oxygen.</a:t>
            </a:r>
          </a:p>
          <a:p>
            <a:r>
              <a:rPr lang="en-US" dirty="0">
                <a:latin typeface="Comic Sans MS" panose="030F0702030302020204" pitchFamily="66" charset="0"/>
              </a:rPr>
              <a:t>The correct statements are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    (a) (ii) and (iii)                  (b) (</a:t>
            </a:r>
            <a:r>
              <a:rPr lang="en-US" dirty="0" err="1">
                <a:latin typeface="Comic Sans MS" panose="030F0702030302020204" pitchFamily="66" charset="0"/>
              </a:rPr>
              <a:t>i</a:t>
            </a:r>
            <a:r>
              <a:rPr lang="en-US" dirty="0">
                <a:latin typeface="Comic Sans MS" panose="030F0702030302020204" pitchFamily="66" charset="0"/>
              </a:rPr>
              <a:t>), (ii) and (iii)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    (c) (ii), (iii) and (iv)           (d) (</a:t>
            </a:r>
            <a:r>
              <a:rPr lang="en-US" dirty="0" err="1">
                <a:latin typeface="Comic Sans MS" panose="030F0702030302020204" pitchFamily="66" charset="0"/>
              </a:rPr>
              <a:t>i</a:t>
            </a:r>
            <a:r>
              <a:rPr lang="en-US" dirty="0">
                <a:latin typeface="Comic Sans MS" panose="030F0702030302020204" pitchFamily="66" charset="0"/>
              </a:rPr>
              <a:t>), (il) and (iv).                                                                                                     .                                                                                                                                    .                                                                                                                                        </a:t>
            </a:r>
          </a:p>
          <a:p>
            <a:r>
              <a:rPr lang="en-US" dirty="0">
                <a:latin typeface="Comic Sans MS" panose="030F0702030302020204" pitchFamily="66" charset="0"/>
              </a:rPr>
              <a:t>26. Thermococcus, </a:t>
            </a:r>
            <a:r>
              <a:rPr lang="en-US" dirty="0" err="1">
                <a:latin typeface="Comic Sans MS" panose="030F0702030302020204" pitchFamily="66" charset="0"/>
              </a:rPr>
              <a:t>Methanococcus</a:t>
            </a:r>
            <a:r>
              <a:rPr lang="en-US" dirty="0">
                <a:latin typeface="Comic Sans MS" panose="030F0702030302020204" pitchFamily="66" charset="0"/>
              </a:rPr>
              <a:t>, and </a:t>
            </a:r>
            <a:r>
              <a:rPr lang="en-US" dirty="0" err="1">
                <a:latin typeface="Comic Sans MS" panose="030F0702030302020204" pitchFamily="66" charset="0"/>
              </a:rPr>
              <a:t>Methano</a:t>
            </a:r>
            <a:r>
              <a:rPr lang="en-US" dirty="0">
                <a:latin typeface="Comic Sans MS" panose="030F0702030302020204" pitchFamily="66" charset="0"/>
              </a:rPr>
              <a:t>- bacterium exemplify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 bacteria whose DNA is relaxed or positively supercoiled which have a cytoskeleton as well as mitochondria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(b) bacteria that contain a cytoskeleton and ribosomes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(c) archaebacteria that contain protein homologous to eukaryotic core histones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(d) archaebacteria that lack any histones resembling those found in eukaryotes but whose DNA is negatively supercoiled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27. In the light of recent classification of living organisms into three domains of life (bacteria, archaea, and </a:t>
            </a:r>
            <a:r>
              <a:rPr lang="en-US" dirty="0" err="1">
                <a:latin typeface="Comic Sans MS" panose="030F0702030302020204" pitchFamily="66" charset="0"/>
              </a:rPr>
              <a:t>eukarya</a:t>
            </a:r>
            <a:r>
              <a:rPr lang="en-US" dirty="0">
                <a:latin typeface="Comic Sans MS" panose="030F0702030302020204" pitchFamily="66" charset="0"/>
              </a:rPr>
              <a:t>), which one of the following statements is true about archaea?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(a) Archaea completely differ from both prokaryotes and eukaryotes.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(b) </a:t>
            </a:r>
            <a:r>
              <a:rPr lang="en-US" dirty="0" err="1">
                <a:latin typeface="Comic Sans MS" panose="030F0702030302020204" pitchFamily="66" charset="0"/>
              </a:rPr>
              <a:t>Archaca</a:t>
            </a:r>
            <a:r>
              <a:rPr lang="en-US" dirty="0">
                <a:latin typeface="Comic Sans MS" panose="030F0702030302020204" pitchFamily="66" charset="0"/>
              </a:rPr>
              <a:t> completely differs from prokaryotes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(c) Archaea resemble Eukarya in all respects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(d) Archaea have some novel features that are absent in other prokaryotes and eukaryotes.    (2008)</a:t>
            </a:r>
            <a:endParaRPr lang="en-IN" dirty="0">
              <a:latin typeface="Comic Sans MS" panose="030F0702030302020204" pitchFamily="66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89844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62A72-DB8D-DBEF-C6E4-90B27494D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DFE335-D296-08A8-22B2-84962DCF471F}"/>
              </a:ext>
            </a:extLst>
          </p:cNvPr>
          <p:cNvSpPr txBox="1"/>
          <p:nvPr/>
        </p:nvSpPr>
        <p:spPr>
          <a:xfrm>
            <a:off x="-2" y="0"/>
            <a:ext cx="11945075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28. Which one of the following statements about mycoplasma is wrong?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 They are pleomorphic                (b) They are sensitive to penicillin 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(c) They cause diseases in plants.   (d) They are also called PPLO29.                            (2007)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29. Curing of tea leaves is brought about by the activity of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(a) fungi   (b) bacteria c) mycorrhiza (d) viruses.                                                         (2006)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30. All of the following statements concerning </a:t>
            </a:r>
            <a:r>
              <a:rPr lang="en-US" dirty="0" err="1">
                <a:latin typeface="Comic Sans MS" panose="030F0702030302020204" pitchFamily="66" charset="0"/>
              </a:rPr>
              <a:t>actinomycetous</a:t>
            </a:r>
            <a:r>
              <a:rPr lang="en-US" dirty="0">
                <a:latin typeface="Comic Sans MS" panose="030F0702030302020204" pitchFamily="66" charset="0"/>
              </a:rPr>
              <a:t> filamentous soil bacterium Frankia are correct except Frankia       								                                                  .    (a) can induce root nodules in many plant species                                                           (2005)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(b) can fix nitrogen in the free-living state 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(c) cannot fix specialized vesicles in which the nitrogenase is protected from oxygen by a chemical barrier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(d) like Rhizobium, it usually infects its host plant through root hair deformation and stimulates cell proliferation in the host’s cortex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31. For the retting of jute the fermenting microbe used is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(a) </a:t>
            </a:r>
            <a:r>
              <a:rPr lang="en-US" dirty="0" err="1">
                <a:latin typeface="Comic Sans MS" panose="030F0702030302020204" pitchFamily="66" charset="0"/>
              </a:rPr>
              <a:t>methanophilic</a:t>
            </a:r>
            <a:r>
              <a:rPr lang="en-US" dirty="0">
                <a:latin typeface="Comic Sans MS" panose="030F0702030302020204" pitchFamily="66" charset="0"/>
              </a:rPr>
              <a:t> bacteria              (b) butyric acid bacteria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(c) Helicobacter pylori                      (d) Streptococcus </a:t>
            </a:r>
            <a:r>
              <a:rPr lang="en-US" dirty="0" err="1">
                <a:latin typeface="Comic Sans MS" panose="030F0702030302020204" pitchFamily="66" charset="0"/>
              </a:rPr>
              <a:t>lactin</a:t>
            </a:r>
            <a:r>
              <a:rPr lang="en-US" dirty="0">
                <a:latin typeface="Comic Sans MS" panose="030F0702030302020204" pitchFamily="66" charset="0"/>
              </a:rPr>
              <a:t>.                                     (2005)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32. Basophilic prokaryotes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(a) grow and multiply in very deep marine sediments                    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(b) occur in water containing high concentrations of barium hydroxide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(c) readily grow and divide in seawater enriched in any soluble salt of barium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(d) grow slowly in highly alkaline frozen lakes at high altitudes.                                   (2005)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59139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506EF-BD14-E8B9-6985-C361A3A85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3643EA-0800-CED4-C683-704B37470BD3}"/>
              </a:ext>
            </a:extLst>
          </p:cNvPr>
          <p:cNvSpPr txBox="1"/>
          <p:nvPr/>
        </p:nvSpPr>
        <p:spPr>
          <a:xfrm>
            <a:off x="0" y="0"/>
            <a:ext cx="1207239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33. Which statement is correct for bacteria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(a) Transfer of some genes from one bacteria to another bacteria through virus.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(b) Transfer of genes from one bacteria to another bacteria by conjugation.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(c) Bacteria obtained their DNA directly from their cell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(d) Bacteria obtained DNA from another external source.                                         (2002)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34. In bacteria, plasmid is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(a) extra chromosomal material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(b) main DNA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(c) nonfunctional DNA                                                                                                 (2002)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(d) repetitive gene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35. Organisms which obtain energy by the oxidation of reduced inorganic compounds are called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(a) photoautotrophs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(b) chemoautotrophs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Arial" panose="020B0604020202020204" pitchFamily="34" charset="0"/>
              </a:rPr>
              <a:t>(c) 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saprozoic  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       (d) </a:t>
            </a:r>
            <a:r>
              <a:rPr lang="en-US" dirty="0" err="1">
                <a:latin typeface="Comic Sans MS" panose="030F0702030302020204" pitchFamily="66" charset="0"/>
              </a:rPr>
              <a:t>coproheterotrophs</a:t>
            </a:r>
            <a:r>
              <a:rPr lang="en-US" dirty="0">
                <a:latin typeface="Comic Sans MS" panose="030F0702030302020204" pitchFamily="66" charset="0"/>
              </a:rPr>
              <a:t>.                                                                                                (2002)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36. What is true for archaebacteria?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(a)All halophiles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(b) All photosynthetic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(c)</a:t>
            </a:r>
            <a:r>
              <a:rPr lang="en-IN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All fossils 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       (d) Oldest living beings.                                                                                                         (2001)</a:t>
            </a:r>
          </a:p>
        </p:txBody>
      </p:sp>
    </p:spTree>
    <p:extLst>
      <p:ext uri="{BB962C8B-B14F-4D97-AF65-F5344CB8AC3E}">
        <p14:creationId xmlns:p14="http://schemas.microsoft.com/office/powerpoint/2010/main" val="2676659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CDF0F-8DD5-0605-9027-E742E3136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3A3B7C-5676-22FA-8628-97C3EEF5CE4F}"/>
              </a:ext>
            </a:extLst>
          </p:cNvPr>
          <p:cNvSpPr txBox="1"/>
          <p:nvPr/>
        </p:nvSpPr>
        <p:spPr>
          <a:xfrm>
            <a:off x="108030" y="197346"/>
            <a:ext cx="1208397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37. Difference in Gram-positive and Gram-negative bacteria is due to 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   (a) cell wall                                                       (b) cell membrane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   (c) cell membrane                                             (d) cytoplasm.                                                                                           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38. Transfer of genetic information from one bacterium to another in the transduction process is through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 (a) bacteriophages released from the donor bacterial strain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 (b) another bacterium having special organ for conjugation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 (c) physical contact between donor and recipient strains 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 (d) conjugation between opposite strain bacteria                                                                          (1998)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39. Bacterium divides every 35 minutes. If a culture whining 10</a:t>
            </a:r>
            <a:r>
              <a:rPr lang="en-US" baseline="30000" dirty="0">
                <a:latin typeface="Comic Sans MS" panose="030F0702030302020204" pitchFamily="66" charset="0"/>
              </a:rPr>
              <a:t>5</a:t>
            </a:r>
            <a:r>
              <a:rPr lang="en-US" dirty="0">
                <a:latin typeface="Comic Sans MS" panose="030F0702030302020204" pitchFamily="66" charset="0"/>
              </a:rPr>
              <a:t> cells per ml, is grown for 175 minutes what will be the Cell concentration per mL after 175 minutes?</a:t>
            </a:r>
          </a:p>
          <a:p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IN" dirty="0">
                <a:latin typeface="Comic Sans MS" panose="030F0702030302020204" pitchFamily="66" charset="0"/>
              </a:rPr>
              <a:t>      (a) 35 x 10</a:t>
            </a:r>
            <a:r>
              <a:rPr lang="en-IN" baseline="30000" dirty="0">
                <a:latin typeface="Comic Sans MS" panose="030F0702030302020204" pitchFamily="66" charset="0"/>
              </a:rPr>
              <a:t>5 </a:t>
            </a:r>
            <a:r>
              <a:rPr lang="en-IN" dirty="0">
                <a:latin typeface="Comic Sans MS" panose="030F0702030302020204" pitchFamily="66" charset="0"/>
              </a:rPr>
              <a:t>cells            (b) 32 x 10</a:t>
            </a:r>
            <a:r>
              <a:rPr lang="en-IN" baseline="30000" dirty="0">
                <a:latin typeface="Comic Sans MS" panose="030F0702030302020204" pitchFamily="66" charset="0"/>
              </a:rPr>
              <a:t>5</a:t>
            </a:r>
            <a:r>
              <a:rPr lang="en-IN" dirty="0">
                <a:latin typeface="Comic Sans MS" panose="030F0702030302020204" pitchFamily="66" charset="0"/>
              </a:rPr>
              <a:t> cells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 (c) 175 x 10</a:t>
            </a:r>
            <a:r>
              <a:rPr lang="en-IN" baseline="30000" dirty="0">
                <a:latin typeface="Comic Sans MS" panose="030F0702030302020204" pitchFamily="66" charset="0"/>
              </a:rPr>
              <a:t>5</a:t>
            </a:r>
            <a:r>
              <a:rPr lang="en-IN" dirty="0">
                <a:latin typeface="Comic Sans MS" panose="030F0702030302020204" pitchFamily="66" charset="0"/>
              </a:rPr>
              <a:t>                 (d) 85 x 10</a:t>
            </a:r>
            <a:r>
              <a:rPr lang="en-IN" baseline="30000" dirty="0">
                <a:latin typeface="Comic Sans MS" panose="030F0702030302020204" pitchFamily="66" charset="0"/>
              </a:rPr>
              <a:t>5</a:t>
            </a:r>
            <a:r>
              <a:rPr lang="en-IN" dirty="0">
                <a:latin typeface="Comic Sans MS" panose="030F0702030302020204" pitchFamily="66" charset="0"/>
              </a:rPr>
              <a:t> cells                                                                                 (1998)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40. The DNA of E.coli is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(a) double-stranded and linear               (b) double-stranded and circular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(c) single-stranded and linear                 (d) single-stranded and circular                                  (1998)</a:t>
            </a:r>
          </a:p>
          <a:p>
            <a:endParaRPr lang="en-IN" dirty="0">
              <a:latin typeface="Comic Sans MS" panose="030F0702030302020204" pitchFamily="66" charset="0"/>
            </a:endParaRPr>
          </a:p>
          <a:p>
            <a:r>
              <a:rPr lang="en-IN" dirty="0">
                <a:latin typeface="Comic Sans MS" panose="030F0702030302020204" pitchFamily="66" charset="0"/>
              </a:rPr>
              <a:t>41. The main role of bacteria in the carbon cycle involves.  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(a) chemosynthesis                (b) digestion or breakdown of organic compounds</a:t>
            </a:r>
          </a:p>
          <a:p>
            <a:r>
              <a:rPr lang="en-IN" dirty="0">
                <a:latin typeface="Comic Sans MS" panose="030F0702030302020204" pitchFamily="66" charset="0"/>
              </a:rPr>
              <a:t>      (c) photosynthesis                 (d) assimilation of nitrogenous compounds,                               (1998)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6209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1815</TotalTime>
  <Words>6709</Words>
  <Application>Microsoft Office PowerPoint</Application>
  <PresentationFormat>Widescreen</PresentationFormat>
  <Paragraphs>645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Adesh Walke</dc:creator>
  <cp:lastModifiedBy>Adesh Walke</cp:lastModifiedBy>
  <cp:revision>4</cp:revision>
  <dcterms:created xsi:type="dcterms:W3CDTF">2025-01-25T17:29:42Z</dcterms:created>
  <dcterms:modified xsi:type="dcterms:W3CDTF">2025-01-30T13:35:47Z</dcterms:modified>
</cp:coreProperties>
</file>